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9" r:id="rId5"/>
    <p:sldId id="286" r:id="rId6"/>
    <p:sldId id="260" r:id="rId7"/>
    <p:sldId id="263" r:id="rId8"/>
    <p:sldId id="264" r:id="rId9"/>
    <p:sldId id="277" r:id="rId10"/>
    <p:sldId id="278" r:id="rId11"/>
    <p:sldId id="283" r:id="rId12"/>
    <p:sldId id="281" r:id="rId13"/>
    <p:sldId id="284" r:id="rId14"/>
    <p:sldId id="280" r:id="rId15"/>
    <p:sldId id="276" r:id="rId16"/>
    <p:sldId id="287" r:id="rId17"/>
    <p:sldId id="275" r:id="rId18"/>
    <p:sldId id="265" r:id="rId19"/>
    <p:sldId id="272" r:id="rId20"/>
    <p:sldId id="271" r:id="rId21"/>
    <p:sldId id="266" r:id="rId22"/>
    <p:sldId id="267" r:id="rId23"/>
    <p:sldId id="270" r:id="rId24"/>
    <p:sldId id="268" r:id="rId25"/>
    <p:sldId id="289" r:id="rId26"/>
    <p:sldId id="28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379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74369-A840-4BA9-86B1-F14C9DCD3C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F6A25E-9BAF-4F23-AD07-2B9ACBE9E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03BA5DB-D18C-4346-B551-755AA28C2934}"/>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C94CE8E7-E564-4872-8037-B9BB9D4701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EA6A6B-D28C-4E8A-B27F-6E86137C41B6}"/>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188941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59602-0417-4F4E-87AD-9FA6E28EE4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7C16C0-13E8-45BC-A1AB-BBAB59D0CF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AA15B0-F8B8-417C-AE4D-5ACD75B5129D}"/>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5759C0B6-5402-4A22-AD20-4B203D438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052C8F-1ABF-48E3-9806-F536670AEA46}"/>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26260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C410F91-92D4-44D2-867C-CF89D410290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47B7E77-613F-4386-B273-7F82C812286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A17880-BF8E-491B-BD52-0554D55A2D01}"/>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1E637313-31E5-40EB-92F6-40A6D880A7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CF56EB-A387-435B-A86B-7DD7A365EF1C}"/>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96039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B11F6-6EAA-4DF2-B90A-93826630E2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9BD474-4A05-44C2-93C2-9F5021D9AC0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30228-2B8F-42FE-B8C9-EDA4AADFF8C9}"/>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19A1BE67-FE52-429A-A289-6664581B2B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1DCB60-A5C2-43A8-B472-7A642EEA4B51}"/>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79846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7C734-B013-4901-83EA-AC6D8316C0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B60B1A4-4BA0-44AF-8E0B-2F096A140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BA0AE3F-EFCC-42AF-A4C9-4B110B53A8C7}"/>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87198AA8-DC39-4AF2-B58A-97A23F558B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4AF43F-4BB6-48EA-9104-ACB565C38254}"/>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66528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4BF90-47BA-441A-9004-F0B915CF224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75AD5C-ED3A-4F97-A776-1370D645A3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153DF6-C808-4B50-89CB-AD036738445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E894BC0-4622-4327-B48A-D1C3F8BD0BEF}"/>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6" name="Tijdelijke aanduiding voor voettekst 5">
            <a:extLst>
              <a:ext uri="{FF2B5EF4-FFF2-40B4-BE49-F238E27FC236}">
                <a16:creationId xmlns:a16="http://schemas.microsoft.com/office/drawing/2014/main" id="{4FC62DCA-61E8-4AE6-85D0-2E68AF2864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4807C1-5472-439D-B7B3-FF285EB1EEBC}"/>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43962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EDE93-02D5-49E6-915D-937A77DC53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92CD34-8B0F-410A-9CE3-C5C9026EE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BB74FC-2FE1-4B8C-B6A3-A37279A35C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2A1590-EECB-4371-9AE6-9A741212C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8295313-3417-46C2-98C3-87D61BD94B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6A6CA5-51E0-40F3-ACFA-F915D62B7EF6}"/>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8" name="Tijdelijke aanduiding voor voettekst 7">
            <a:extLst>
              <a:ext uri="{FF2B5EF4-FFF2-40B4-BE49-F238E27FC236}">
                <a16:creationId xmlns:a16="http://schemas.microsoft.com/office/drawing/2014/main" id="{4E75337C-9417-4967-AB81-4B19EC7F95C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F5B32AB-3C2F-41E5-A377-CEAB915C51CB}"/>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420114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EF41B-4D01-4B70-927B-5DEDFAE9387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7611D3-6798-41E4-A2C4-6E470589AC5C}"/>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4" name="Tijdelijke aanduiding voor voettekst 3">
            <a:extLst>
              <a:ext uri="{FF2B5EF4-FFF2-40B4-BE49-F238E27FC236}">
                <a16:creationId xmlns:a16="http://schemas.microsoft.com/office/drawing/2014/main" id="{7A66BF94-D2E9-43B7-B647-90E3F36ACDE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6B2522F-749A-425C-8B11-6EFFC5E425B6}"/>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01137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7D98D5-96B4-44B6-A2DE-0D199ABE5A91}"/>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3" name="Tijdelijke aanduiding voor voettekst 2">
            <a:extLst>
              <a:ext uri="{FF2B5EF4-FFF2-40B4-BE49-F238E27FC236}">
                <a16:creationId xmlns:a16="http://schemas.microsoft.com/office/drawing/2014/main" id="{C7F276EE-D54F-4AF4-AC4E-DC81823FD5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18EA8EF-E162-4AEF-BD0A-43202F308CA1}"/>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58294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2A2D0-6F27-4895-843E-C21A29C69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FA56C45-095D-4D16-831B-48F13A462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DD94C5-49F1-4D89-8434-CF6268805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A72AEDA-3FFC-464D-A989-D824C883DFB1}"/>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6" name="Tijdelijke aanduiding voor voettekst 5">
            <a:extLst>
              <a:ext uri="{FF2B5EF4-FFF2-40B4-BE49-F238E27FC236}">
                <a16:creationId xmlns:a16="http://schemas.microsoft.com/office/drawing/2014/main" id="{DBE3278B-A287-4081-86F5-963A32D038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A7BF89-F6A4-490D-8500-4607566BA969}"/>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18248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58BC9-67C5-4F69-B5A0-FC384DA3C5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539D35-1D25-447E-ADF1-83F6CF153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D1AD66-F8CC-4BDF-AD4C-56A3E2116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8CD00E-096A-4AF2-A916-DE9D38BF037D}"/>
              </a:ext>
            </a:extLst>
          </p:cNvPr>
          <p:cNvSpPr>
            <a:spLocks noGrp="1"/>
          </p:cNvSpPr>
          <p:nvPr>
            <p:ph type="dt" sz="half" idx="10"/>
          </p:nvPr>
        </p:nvSpPr>
        <p:spPr/>
        <p:txBody>
          <a:bodyPr/>
          <a:lstStyle/>
          <a:p>
            <a:fld id="{7EA94FEA-4D31-4FA9-93B6-EE33D73C5DCD}" type="datetimeFigureOut">
              <a:rPr lang="nl-NL" smtClean="0"/>
              <a:t>22-1-2021</a:t>
            </a:fld>
            <a:endParaRPr lang="nl-NL"/>
          </a:p>
        </p:txBody>
      </p:sp>
      <p:sp>
        <p:nvSpPr>
          <p:cNvPr id="6" name="Tijdelijke aanduiding voor voettekst 5">
            <a:extLst>
              <a:ext uri="{FF2B5EF4-FFF2-40B4-BE49-F238E27FC236}">
                <a16:creationId xmlns:a16="http://schemas.microsoft.com/office/drawing/2014/main" id="{7582AC87-9CB1-42EC-93C4-95B0EAA19F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23DAD2-1959-47A4-88C7-77605E220B7A}"/>
              </a:ext>
            </a:extLst>
          </p:cNvPr>
          <p:cNvSpPr>
            <a:spLocks noGrp="1"/>
          </p:cNvSpPr>
          <p:nvPr>
            <p:ph type="sldNum" sz="quarter" idx="12"/>
          </p:nvPr>
        </p:nvSpPr>
        <p:spPr/>
        <p:txBody>
          <a:bodyPr/>
          <a:lstStyle/>
          <a:p>
            <a:fld id="{73F8646F-0EEA-4796-A57C-E4033E14A655}" type="slidenum">
              <a:rPr lang="nl-NL" smtClean="0"/>
              <a:t>‹nr.›</a:t>
            </a:fld>
            <a:endParaRPr lang="nl-NL"/>
          </a:p>
        </p:txBody>
      </p:sp>
    </p:spTree>
    <p:extLst>
      <p:ext uri="{BB962C8B-B14F-4D97-AF65-F5344CB8AC3E}">
        <p14:creationId xmlns:p14="http://schemas.microsoft.com/office/powerpoint/2010/main" val="33210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2E5420-E656-4810-AAFC-9A2F9C22A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641EFB4-06AF-404C-B345-4217C18DA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75A768-B8E8-4298-A577-52A6B81C5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94FEA-4D31-4FA9-93B6-EE33D73C5DCD}" type="datetimeFigureOut">
              <a:rPr lang="nl-NL" smtClean="0"/>
              <a:t>22-1-2021</a:t>
            </a:fld>
            <a:endParaRPr lang="nl-NL"/>
          </a:p>
        </p:txBody>
      </p:sp>
      <p:sp>
        <p:nvSpPr>
          <p:cNvPr id="5" name="Tijdelijke aanduiding voor voettekst 4">
            <a:extLst>
              <a:ext uri="{FF2B5EF4-FFF2-40B4-BE49-F238E27FC236}">
                <a16:creationId xmlns:a16="http://schemas.microsoft.com/office/drawing/2014/main" id="{8E1A122D-F136-4F22-8CB3-C6DC3A366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E202FC8-69D3-43AE-AAB4-528AF6F12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8646F-0EEA-4796-A57C-E4033E14A655}" type="slidenum">
              <a:rPr lang="nl-NL" smtClean="0"/>
              <a:t>‹nr.›</a:t>
            </a:fld>
            <a:endParaRPr lang="nl-NL"/>
          </a:p>
        </p:txBody>
      </p:sp>
    </p:spTree>
    <p:extLst>
      <p:ext uri="{BB962C8B-B14F-4D97-AF65-F5344CB8AC3E}">
        <p14:creationId xmlns:p14="http://schemas.microsoft.com/office/powerpoint/2010/main" val="16939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artstichting.nl/hart-en-vaatziekten/medische-onderzoeken/hartfilmpje-(ec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artstichting.nl/hart-en-vaatziekten/medische-onderzoeken/hartfilmpje-(ec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artwijzer.nl/ec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E5EE13A5-1C24-4A2F-BBA9-7B6B2566092D}"/>
              </a:ext>
            </a:extLst>
          </p:cNvPr>
          <p:cNvSpPr txBox="1"/>
          <p:nvPr/>
        </p:nvSpPr>
        <p:spPr>
          <a:xfrm>
            <a:off x="9093495" y="618681"/>
            <a:ext cx="2917530"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err="1">
                <a:solidFill>
                  <a:srgbClr val="FF0000"/>
                </a:solidFill>
                <a:latin typeface="+mj-lt"/>
                <a:ea typeface="+mj-ea"/>
                <a:cs typeface="+mj-cs"/>
              </a:rPr>
              <a:t>Cardiologie</a:t>
            </a:r>
            <a:endParaRPr lang="en-US" sz="4800" b="1" dirty="0">
              <a:solidFill>
                <a:srgbClr val="FF0000"/>
              </a:solidFill>
              <a:latin typeface="+mj-lt"/>
              <a:ea typeface="+mj-ea"/>
              <a:cs typeface="+mj-cs"/>
            </a:endParaRPr>
          </a:p>
          <a:p>
            <a:pPr>
              <a:lnSpc>
                <a:spcPct val="90000"/>
              </a:lnSpc>
              <a:spcBef>
                <a:spcPct val="0"/>
              </a:spcBef>
              <a:spcAft>
                <a:spcPts val="600"/>
              </a:spcAft>
            </a:pPr>
            <a:endParaRPr lang="en-US" sz="3600" dirty="0">
              <a:solidFill>
                <a:srgbClr val="FFFFFF"/>
              </a:solidFill>
              <a:latin typeface="+mj-lt"/>
              <a:ea typeface="+mj-ea"/>
              <a:cs typeface="+mj-cs"/>
            </a:endParaRPr>
          </a:p>
          <a:p>
            <a:pPr>
              <a:lnSpc>
                <a:spcPct val="90000"/>
              </a:lnSpc>
              <a:spcBef>
                <a:spcPct val="0"/>
              </a:spcBef>
              <a:spcAft>
                <a:spcPts val="600"/>
              </a:spcAft>
            </a:pPr>
            <a:r>
              <a:rPr lang="en-US" sz="3600" dirty="0">
                <a:solidFill>
                  <a:srgbClr val="FFFFFF"/>
                </a:solidFill>
                <a:ea typeface="+mj-ea"/>
                <a:cs typeface="+mj-cs"/>
              </a:rPr>
              <a:t>12 </a:t>
            </a:r>
            <a:r>
              <a:rPr lang="en-US" sz="3600" dirty="0" err="1">
                <a:solidFill>
                  <a:srgbClr val="FFFFFF"/>
                </a:solidFill>
                <a:ea typeface="+mj-ea"/>
                <a:cs typeface="+mj-cs"/>
              </a:rPr>
              <a:t>afleidingen</a:t>
            </a:r>
            <a:r>
              <a:rPr lang="en-US" sz="3600" dirty="0">
                <a:solidFill>
                  <a:srgbClr val="FFFFFF"/>
                </a:solidFill>
                <a:ea typeface="+mj-ea"/>
                <a:cs typeface="+mj-cs"/>
              </a:rPr>
              <a:t> ECG</a:t>
            </a:r>
          </a:p>
          <a:p>
            <a:pPr>
              <a:lnSpc>
                <a:spcPct val="90000"/>
              </a:lnSpc>
              <a:spcBef>
                <a:spcPct val="0"/>
              </a:spcBef>
              <a:spcAft>
                <a:spcPts val="600"/>
              </a:spcAft>
            </a:pPr>
            <a:endParaRPr lang="en-US" sz="3600" dirty="0">
              <a:solidFill>
                <a:srgbClr val="FFFFFF"/>
              </a:solidFill>
              <a:latin typeface="+mj-lt"/>
              <a:ea typeface="+mj-ea"/>
              <a:cs typeface="+mj-cs"/>
            </a:endParaRPr>
          </a:p>
          <a:p>
            <a:pPr>
              <a:lnSpc>
                <a:spcPct val="90000"/>
              </a:lnSpc>
              <a:spcBef>
                <a:spcPct val="0"/>
              </a:spcBef>
              <a:spcAft>
                <a:spcPts val="600"/>
              </a:spcAft>
            </a:pPr>
            <a:r>
              <a:rPr lang="en-US" sz="2400" dirty="0">
                <a:solidFill>
                  <a:srgbClr val="FFFFFF"/>
                </a:solidFill>
                <a:latin typeface="+mj-lt"/>
                <a:ea typeface="+mj-ea"/>
                <a:cs typeface="+mj-cs"/>
              </a:rPr>
              <a:t>22-1-2021</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6AB2461E-962B-40AD-B2AC-02782E00D95D}"/>
              </a:ext>
            </a:extLst>
          </p:cNvPr>
          <p:cNvPicPr>
            <a:picLocks noChangeAspect="1"/>
          </p:cNvPicPr>
          <p:nvPr/>
        </p:nvPicPr>
        <p:blipFill rotWithShape="1">
          <a:blip r:embed="rId2"/>
          <a:srcRect l="6168" r="10406"/>
          <a:stretch/>
        </p:blipFill>
        <p:spPr>
          <a:xfrm>
            <a:off x="976251" y="942538"/>
            <a:ext cx="7163222" cy="4808332"/>
          </a:xfrm>
          <a:prstGeom prst="rect">
            <a:avLst/>
          </a:prstGeom>
          <a:effectLst/>
        </p:spPr>
      </p:pic>
    </p:spTree>
    <p:extLst>
      <p:ext uri="{BB962C8B-B14F-4D97-AF65-F5344CB8AC3E}">
        <p14:creationId xmlns:p14="http://schemas.microsoft.com/office/powerpoint/2010/main" val="364365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B1C58-2586-4C59-A14A-6A4D7D5B73F6}"/>
              </a:ext>
            </a:extLst>
          </p:cNvPr>
          <p:cNvSpPr>
            <a:spLocks noGrp="1"/>
          </p:cNvSpPr>
          <p:nvPr>
            <p:ph type="title"/>
          </p:nvPr>
        </p:nvSpPr>
        <p:spPr/>
        <p:txBody>
          <a:bodyPr>
            <a:normAutofit/>
          </a:bodyPr>
          <a:lstStyle/>
          <a:p>
            <a:r>
              <a:rPr lang="nl-NL" sz="4000" dirty="0">
                <a:solidFill>
                  <a:srgbClr val="0070C0"/>
                </a:solidFill>
                <a:latin typeface="+mn-lt"/>
              </a:rPr>
              <a:t>Storingen</a:t>
            </a:r>
          </a:p>
        </p:txBody>
      </p:sp>
      <p:sp>
        <p:nvSpPr>
          <p:cNvPr id="6" name="Tijdelijke aanduiding voor inhoud 5">
            <a:extLst>
              <a:ext uri="{FF2B5EF4-FFF2-40B4-BE49-F238E27FC236}">
                <a16:creationId xmlns:a16="http://schemas.microsoft.com/office/drawing/2014/main" id="{68238855-DBC4-478B-AF84-BC9DA54C421F}"/>
              </a:ext>
            </a:extLst>
          </p:cNvPr>
          <p:cNvSpPr>
            <a:spLocks noGrp="1"/>
          </p:cNvSpPr>
          <p:nvPr>
            <p:ph idx="1"/>
          </p:nvPr>
        </p:nvSpPr>
        <p:spPr>
          <a:xfrm>
            <a:off x="838200" y="1906905"/>
            <a:ext cx="10515600" cy="4351338"/>
          </a:xfrm>
        </p:spPr>
        <p:txBody>
          <a:bodyPr/>
          <a:lstStyle/>
          <a:p>
            <a:pPr marL="0" indent="0">
              <a:buNone/>
            </a:pPr>
            <a:r>
              <a:rPr lang="nl-NL" dirty="0"/>
              <a:t>Er zijn een aantal bronnen van storing die de beoordeling van een ECG kunnen bemoeilijken.  Als Doktersassistente moet je een storingsvrij ECG kunnen maken. De interpretatie van het ECG doet de deskundige. </a:t>
            </a:r>
          </a:p>
          <a:p>
            <a:pPr marL="0" indent="0">
              <a:buNone/>
            </a:pPr>
            <a:endParaRPr lang="nl-NL" b="1" dirty="0"/>
          </a:p>
          <a:p>
            <a:pPr marL="0" indent="0">
              <a:buNone/>
            </a:pPr>
            <a:r>
              <a:rPr lang="nl-NL" b="1" dirty="0"/>
              <a:t>Voorbeelden zijn van storingen zijn: </a:t>
            </a:r>
          </a:p>
          <a:p>
            <a:r>
              <a:rPr lang="nl-NL" dirty="0"/>
              <a:t>Bewegingsartefacten</a:t>
            </a:r>
          </a:p>
          <a:p>
            <a:r>
              <a:rPr lang="nl-NL" dirty="0"/>
              <a:t>Tremor</a:t>
            </a:r>
          </a:p>
          <a:p>
            <a:r>
              <a:rPr lang="nl-NL" dirty="0"/>
              <a:t>Elektrische storing</a:t>
            </a:r>
          </a:p>
        </p:txBody>
      </p:sp>
      <p:pic>
        <p:nvPicPr>
          <p:cNvPr id="3" name="Afbeelding 2">
            <a:extLst>
              <a:ext uri="{FF2B5EF4-FFF2-40B4-BE49-F238E27FC236}">
                <a16:creationId xmlns:a16="http://schemas.microsoft.com/office/drawing/2014/main" id="{31EC058C-E668-46E7-9D1B-BC3270EDD717}"/>
              </a:ext>
            </a:extLst>
          </p:cNvPr>
          <p:cNvPicPr>
            <a:picLocks noChangeAspect="1"/>
          </p:cNvPicPr>
          <p:nvPr/>
        </p:nvPicPr>
        <p:blipFill>
          <a:blip r:embed="rId2"/>
          <a:stretch>
            <a:fillRect/>
          </a:stretch>
        </p:blipFill>
        <p:spPr>
          <a:xfrm>
            <a:off x="6776720" y="3128963"/>
            <a:ext cx="4429760" cy="3322320"/>
          </a:xfrm>
          <a:prstGeom prst="rect">
            <a:avLst/>
          </a:prstGeom>
        </p:spPr>
      </p:pic>
    </p:spTree>
    <p:extLst>
      <p:ext uri="{BB962C8B-B14F-4D97-AF65-F5344CB8AC3E}">
        <p14:creationId xmlns:p14="http://schemas.microsoft.com/office/powerpoint/2010/main" val="4884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574299D-E07E-464A-9DC1-89F92A9022E0}"/>
              </a:ext>
            </a:extLst>
          </p:cNvPr>
          <p:cNvPicPr>
            <a:picLocks noChangeAspect="1"/>
          </p:cNvPicPr>
          <p:nvPr/>
        </p:nvPicPr>
        <p:blipFill>
          <a:blip r:embed="rId2"/>
          <a:stretch>
            <a:fillRect/>
          </a:stretch>
        </p:blipFill>
        <p:spPr>
          <a:xfrm>
            <a:off x="783656" y="204159"/>
            <a:ext cx="7273158" cy="1969179"/>
          </a:xfrm>
          <a:prstGeom prst="rect">
            <a:avLst/>
          </a:prstGeom>
        </p:spPr>
      </p:pic>
      <p:pic>
        <p:nvPicPr>
          <p:cNvPr id="5" name="Afbeelding 4">
            <a:extLst>
              <a:ext uri="{FF2B5EF4-FFF2-40B4-BE49-F238E27FC236}">
                <a16:creationId xmlns:a16="http://schemas.microsoft.com/office/drawing/2014/main" id="{1F07F3AB-8493-474D-9569-9A32689A3367}"/>
              </a:ext>
            </a:extLst>
          </p:cNvPr>
          <p:cNvPicPr>
            <a:picLocks noChangeAspect="1"/>
          </p:cNvPicPr>
          <p:nvPr/>
        </p:nvPicPr>
        <p:blipFill>
          <a:blip r:embed="rId3"/>
          <a:stretch>
            <a:fillRect/>
          </a:stretch>
        </p:blipFill>
        <p:spPr>
          <a:xfrm>
            <a:off x="783656" y="2240773"/>
            <a:ext cx="9252748" cy="2061313"/>
          </a:xfrm>
          <a:prstGeom prst="rect">
            <a:avLst/>
          </a:prstGeom>
        </p:spPr>
      </p:pic>
      <p:sp>
        <p:nvSpPr>
          <p:cNvPr id="7" name="Tekstvak 6">
            <a:extLst>
              <a:ext uri="{FF2B5EF4-FFF2-40B4-BE49-F238E27FC236}">
                <a16:creationId xmlns:a16="http://schemas.microsoft.com/office/drawing/2014/main" id="{00BF49DC-DE41-439D-B8C2-D8D2E6848F5C}"/>
              </a:ext>
            </a:extLst>
          </p:cNvPr>
          <p:cNvSpPr txBox="1"/>
          <p:nvPr/>
        </p:nvSpPr>
        <p:spPr>
          <a:xfrm>
            <a:off x="8280400" y="1076960"/>
            <a:ext cx="3535680" cy="830997"/>
          </a:xfrm>
          <a:prstGeom prst="rect">
            <a:avLst/>
          </a:prstGeom>
          <a:noFill/>
        </p:spPr>
        <p:txBody>
          <a:bodyPr wrap="square" rtlCol="0">
            <a:spAutoFit/>
          </a:bodyPr>
          <a:lstStyle/>
          <a:p>
            <a:r>
              <a:rPr lang="nl-NL" sz="2400" dirty="0"/>
              <a:t>Storing doordat de patiënt beweegt</a:t>
            </a:r>
          </a:p>
        </p:txBody>
      </p:sp>
      <p:sp>
        <p:nvSpPr>
          <p:cNvPr id="8" name="Tekstvak 7">
            <a:extLst>
              <a:ext uri="{FF2B5EF4-FFF2-40B4-BE49-F238E27FC236}">
                <a16:creationId xmlns:a16="http://schemas.microsoft.com/office/drawing/2014/main" id="{7475C26C-4A1D-4010-AB88-60F376F0C20F}"/>
              </a:ext>
            </a:extLst>
          </p:cNvPr>
          <p:cNvSpPr txBox="1"/>
          <p:nvPr/>
        </p:nvSpPr>
        <p:spPr>
          <a:xfrm>
            <a:off x="5039360" y="4796687"/>
            <a:ext cx="6918960" cy="461665"/>
          </a:xfrm>
          <a:prstGeom prst="rect">
            <a:avLst/>
          </a:prstGeom>
          <a:noFill/>
        </p:spPr>
        <p:txBody>
          <a:bodyPr wrap="square" rtlCol="0">
            <a:spAutoFit/>
          </a:bodyPr>
          <a:lstStyle/>
          <a:p>
            <a:r>
              <a:rPr lang="nl-NL" sz="2400" dirty="0"/>
              <a:t>Toenemende storing bij een patiënt met Parkinson</a:t>
            </a:r>
          </a:p>
        </p:txBody>
      </p:sp>
      <p:sp>
        <p:nvSpPr>
          <p:cNvPr id="10" name="Tekstvak 9">
            <a:extLst>
              <a:ext uri="{FF2B5EF4-FFF2-40B4-BE49-F238E27FC236}">
                <a16:creationId xmlns:a16="http://schemas.microsoft.com/office/drawing/2014/main" id="{F28381BA-287C-4E2D-8B9A-4D90BCD8F809}"/>
              </a:ext>
            </a:extLst>
          </p:cNvPr>
          <p:cNvSpPr txBox="1"/>
          <p:nvPr/>
        </p:nvSpPr>
        <p:spPr>
          <a:xfrm>
            <a:off x="5039360" y="5760720"/>
            <a:ext cx="6918960" cy="461665"/>
          </a:xfrm>
          <a:prstGeom prst="rect">
            <a:avLst/>
          </a:prstGeom>
          <a:noFill/>
        </p:spPr>
        <p:txBody>
          <a:bodyPr wrap="square" rtlCol="0">
            <a:spAutoFit/>
          </a:bodyPr>
          <a:lstStyle/>
          <a:p>
            <a:r>
              <a:rPr lang="nl-NL" sz="2400" dirty="0"/>
              <a:t>Storing door radiogolven van een elektrisch apparaat.</a:t>
            </a:r>
          </a:p>
        </p:txBody>
      </p:sp>
      <p:pic>
        <p:nvPicPr>
          <p:cNvPr id="11" name="Afbeelding 10">
            <a:extLst>
              <a:ext uri="{FF2B5EF4-FFF2-40B4-BE49-F238E27FC236}">
                <a16:creationId xmlns:a16="http://schemas.microsoft.com/office/drawing/2014/main" id="{52C3E249-F9C8-4B27-A740-DEFA6D611D17}"/>
              </a:ext>
            </a:extLst>
          </p:cNvPr>
          <p:cNvPicPr>
            <a:picLocks noChangeAspect="1"/>
          </p:cNvPicPr>
          <p:nvPr/>
        </p:nvPicPr>
        <p:blipFill>
          <a:blip r:embed="rId4"/>
          <a:stretch>
            <a:fillRect/>
          </a:stretch>
        </p:blipFill>
        <p:spPr>
          <a:xfrm>
            <a:off x="783656" y="4528377"/>
            <a:ext cx="3789734" cy="2137410"/>
          </a:xfrm>
          <a:prstGeom prst="rect">
            <a:avLst/>
          </a:prstGeom>
        </p:spPr>
      </p:pic>
      <p:sp>
        <p:nvSpPr>
          <p:cNvPr id="12" name="Pijl: omhoog 11">
            <a:extLst>
              <a:ext uri="{FF2B5EF4-FFF2-40B4-BE49-F238E27FC236}">
                <a16:creationId xmlns:a16="http://schemas.microsoft.com/office/drawing/2014/main" id="{E78BB45F-0028-44A5-91AF-D3189E8445BA}"/>
              </a:ext>
            </a:extLst>
          </p:cNvPr>
          <p:cNvSpPr/>
          <p:nvPr/>
        </p:nvSpPr>
        <p:spPr>
          <a:xfrm>
            <a:off x="8307672" y="4375823"/>
            <a:ext cx="382336" cy="461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00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AE24727-E281-4A02-8D73-C0DD164BFF64}"/>
              </a:ext>
            </a:extLst>
          </p:cNvPr>
          <p:cNvPicPr>
            <a:picLocks noChangeAspect="1"/>
          </p:cNvPicPr>
          <p:nvPr/>
        </p:nvPicPr>
        <p:blipFill>
          <a:blip r:embed="rId2"/>
          <a:stretch>
            <a:fillRect/>
          </a:stretch>
        </p:blipFill>
        <p:spPr>
          <a:xfrm>
            <a:off x="838200" y="1854200"/>
            <a:ext cx="5060950" cy="4429125"/>
          </a:xfrm>
          <a:prstGeom prst="rect">
            <a:avLst/>
          </a:prstGeom>
        </p:spPr>
      </p:pic>
      <p:pic>
        <p:nvPicPr>
          <p:cNvPr id="4" name="Tijdelijke aanduiding voor inhoud 3">
            <a:extLst>
              <a:ext uri="{FF2B5EF4-FFF2-40B4-BE49-F238E27FC236}">
                <a16:creationId xmlns:a16="http://schemas.microsoft.com/office/drawing/2014/main" id="{125AA244-4DA9-4EAD-8700-ADBFB53B2A40}"/>
              </a:ext>
            </a:extLst>
          </p:cNvPr>
          <p:cNvPicPr>
            <a:picLocks noGrp="1" noChangeAspect="1"/>
          </p:cNvPicPr>
          <p:nvPr>
            <p:ph idx="1"/>
          </p:nvPr>
        </p:nvPicPr>
        <p:blipFill>
          <a:blip r:embed="rId3"/>
          <a:stretch>
            <a:fillRect/>
          </a:stretch>
        </p:blipFill>
        <p:spPr>
          <a:xfrm>
            <a:off x="5969000" y="1854200"/>
            <a:ext cx="5380038" cy="4429125"/>
          </a:xfrm>
          <a:prstGeom prst="rect">
            <a:avLst/>
          </a:prstGeom>
        </p:spPr>
      </p:pic>
      <p:sp>
        <p:nvSpPr>
          <p:cNvPr id="2" name="Titel 1">
            <a:extLst>
              <a:ext uri="{FF2B5EF4-FFF2-40B4-BE49-F238E27FC236}">
                <a16:creationId xmlns:a16="http://schemas.microsoft.com/office/drawing/2014/main" id="{86F2EB48-7942-410D-BB7A-33F8A6C3EC2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000" dirty="0" err="1">
                <a:solidFill>
                  <a:srgbClr val="0070C0"/>
                </a:solidFill>
                <a:latin typeface="+mn-lt"/>
              </a:rPr>
              <a:t>Atrium</a:t>
            </a:r>
            <a:r>
              <a:rPr lang="en-US" sz="4000" kern="1200" dirty="0" err="1">
                <a:solidFill>
                  <a:srgbClr val="0070C0"/>
                </a:solidFill>
                <a:latin typeface="+mn-lt"/>
                <a:ea typeface="+mj-ea"/>
                <a:cs typeface="+mj-cs"/>
              </a:rPr>
              <a:t>fibrilleren</a:t>
            </a:r>
            <a:r>
              <a:rPr lang="en-US" sz="4000" kern="1200" dirty="0">
                <a:solidFill>
                  <a:srgbClr val="0070C0"/>
                </a:solidFill>
                <a:latin typeface="+mn-lt"/>
                <a:ea typeface="+mj-ea"/>
                <a:cs typeface="+mj-cs"/>
              </a:rPr>
              <a:t> (</a:t>
            </a:r>
            <a:r>
              <a:rPr lang="en-US" sz="4000" kern="1200" dirty="0" err="1">
                <a:solidFill>
                  <a:srgbClr val="0070C0"/>
                </a:solidFill>
                <a:latin typeface="+mn-lt"/>
                <a:ea typeface="+mj-ea"/>
                <a:cs typeface="+mj-cs"/>
              </a:rPr>
              <a:t>boezemfibrilleren</a:t>
            </a:r>
            <a:r>
              <a:rPr lang="en-US" sz="4000" kern="1200" dirty="0">
                <a:solidFill>
                  <a:srgbClr val="0070C0"/>
                </a:solidFill>
                <a:latin typeface="+mn-lt"/>
                <a:ea typeface="+mj-ea"/>
                <a:cs typeface="+mj-cs"/>
              </a:rPr>
              <a:t>)</a:t>
            </a:r>
          </a:p>
        </p:txBody>
      </p:sp>
    </p:spTree>
    <p:extLst>
      <p:ext uri="{BB962C8B-B14F-4D97-AF65-F5344CB8AC3E}">
        <p14:creationId xmlns:p14="http://schemas.microsoft.com/office/powerpoint/2010/main" val="163606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24C88-FFEA-4560-8F93-609FEB9850FF}"/>
              </a:ext>
            </a:extLst>
          </p:cNvPr>
          <p:cNvSpPr>
            <a:spLocks noGrp="1"/>
          </p:cNvSpPr>
          <p:nvPr>
            <p:ph type="title"/>
          </p:nvPr>
        </p:nvSpPr>
        <p:spPr/>
        <p:txBody>
          <a:bodyPr>
            <a:normAutofit/>
          </a:bodyPr>
          <a:lstStyle/>
          <a:p>
            <a:r>
              <a:rPr lang="nl-NL" sz="4000" dirty="0">
                <a:solidFill>
                  <a:srgbClr val="0070C0"/>
                </a:solidFill>
                <a:latin typeface="+mn-lt"/>
              </a:rPr>
              <a:t>Boezemfibrilleren</a:t>
            </a:r>
          </a:p>
        </p:txBody>
      </p:sp>
      <p:sp>
        <p:nvSpPr>
          <p:cNvPr id="3" name="Tijdelijke aanduiding voor inhoud 2">
            <a:extLst>
              <a:ext uri="{FF2B5EF4-FFF2-40B4-BE49-F238E27FC236}">
                <a16:creationId xmlns:a16="http://schemas.microsoft.com/office/drawing/2014/main" id="{93035503-1944-4617-BFBB-BB98F9536305}"/>
              </a:ext>
            </a:extLst>
          </p:cNvPr>
          <p:cNvSpPr>
            <a:spLocks noGrp="1"/>
          </p:cNvSpPr>
          <p:nvPr>
            <p:ph idx="1"/>
          </p:nvPr>
        </p:nvSpPr>
        <p:spPr/>
        <p:txBody>
          <a:bodyPr/>
          <a:lstStyle/>
          <a:p>
            <a:pPr marL="0" indent="0">
              <a:buNone/>
            </a:pPr>
            <a:r>
              <a:rPr lang="nl-NL" dirty="0"/>
              <a:t>Boezemfibrilleren is in principe een onschuldige hartritmestoornis maar de klachten kunnen zeer hinderlijk zijn en als het hartritme langdurig te hoog is kan de hartspier na verloop van tijd aan knijpkracht verliezen met als gevolg het ontstaan van </a:t>
            </a:r>
            <a:r>
              <a:rPr lang="nl-NL" b="1" dirty="0"/>
              <a:t>hartfalen. </a:t>
            </a:r>
            <a:r>
              <a:rPr lang="nl-NL" dirty="0"/>
              <a:t>Een ander risico van boezemfibrilleren is de vorming van </a:t>
            </a:r>
            <a:r>
              <a:rPr lang="nl-NL" b="1" dirty="0"/>
              <a:t>bloedpropjes.</a:t>
            </a:r>
            <a:r>
              <a:rPr lang="nl-NL" dirty="0"/>
              <a:t> Als het bloed in de slappe boezems niet goed doorstroomt, heeft het de neiging te gaan stollen en kunnen er bloedpropjes vormen. </a:t>
            </a:r>
          </a:p>
          <a:p>
            <a:pPr marL="0" indent="0">
              <a:buNone/>
            </a:pPr>
            <a:r>
              <a:rPr lang="nl-NL" dirty="0"/>
              <a:t>De bloedpropjes kunnen via de bloedbaan in kransslagaderen, hersenen of andere organen terechtkomen. Als ze daar een slagader afsluiten kan dat bijvoorbeeld een </a:t>
            </a:r>
            <a:r>
              <a:rPr lang="nl-NL" b="1" dirty="0"/>
              <a:t>beroerte</a:t>
            </a:r>
            <a:r>
              <a:rPr lang="nl-NL" dirty="0"/>
              <a:t> tot gevolg hebben.</a:t>
            </a:r>
          </a:p>
        </p:txBody>
      </p:sp>
    </p:spTree>
    <p:extLst>
      <p:ext uri="{BB962C8B-B14F-4D97-AF65-F5344CB8AC3E}">
        <p14:creationId xmlns:p14="http://schemas.microsoft.com/office/powerpoint/2010/main" val="396817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580DDAF-763B-49DA-9CB1-ADF6CCCB6FAF}"/>
              </a:ext>
            </a:extLst>
          </p:cNvPr>
          <p:cNvPicPr>
            <a:picLocks noChangeAspect="1"/>
          </p:cNvPicPr>
          <p:nvPr/>
        </p:nvPicPr>
        <p:blipFill rotWithShape="1">
          <a:blip r:embed="rId2"/>
          <a:srcRect r="1420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Afbeelding 4">
            <a:extLst>
              <a:ext uri="{FF2B5EF4-FFF2-40B4-BE49-F238E27FC236}">
                <a16:creationId xmlns:a16="http://schemas.microsoft.com/office/drawing/2014/main" id="{A1A99DBD-EAB2-4B91-A14E-B4EB429B87FD}"/>
              </a:ext>
            </a:extLst>
          </p:cNvPr>
          <p:cNvPicPr>
            <a:picLocks noChangeAspect="1"/>
          </p:cNvPicPr>
          <p:nvPr/>
        </p:nvPicPr>
        <p:blipFill rotWithShape="1">
          <a:blip r:embed="rId3"/>
          <a:srcRect t="13202" r="-2" b="384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4" name="Freeform: Shape 3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D52D1902-D70F-4E6D-8209-F95FEA4F7821}"/>
              </a:ext>
            </a:extLst>
          </p:cNvPr>
          <p:cNvSpPr>
            <a:spLocks noGrp="1"/>
          </p:cNvSpPr>
          <p:nvPr>
            <p:ph type="title"/>
          </p:nvPr>
        </p:nvSpPr>
        <p:spPr>
          <a:xfrm>
            <a:off x="448056" y="859536"/>
            <a:ext cx="4832802" cy="1243584"/>
          </a:xfrm>
        </p:spPr>
        <p:txBody>
          <a:bodyPr>
            <a:normAutofit/>
          </a:bodyPr>
          <a:lstStyle/>
          <a:p>
            <a:r>
              <a:rPr lang="nl-NL" sz="4000" dirty="0">
                <a:solidFill>
                  <a:srgbClr val="0070C0"/>
                </a:solidFill>
                <a:latin typeface="+mn-lt"/>
              </a:rPr>
              <a:t>Ventrikelfibrilleren</a:t>
            </a:r>
          </a:p>
        </p:txBody>
      </p:sp>
      <p:sp>
        <p:nvSpPr>
          <p:cNvPr id="35" name="Rectangle 3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7" name="Rectangle 3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260B0782-258F-495C-82E3-0848FC0F2095}"/>
              </a:ext>
            </a:extLst>
          </p:cNvPr>
          <p:cNvSpPr>
            <a:spLocks noGrp="1"/>
          </p:cNvSpPr>
          <p:nvPr>
            <p:ph idx="1"/>
          </p:nvPr>
        </p:nvSpPr>
        <p:spPr>
          <a:xfrm>
            <a:off x="448056" y="2512611"/>
            <a:ext cx="4832803" cy="3664351"/>
          </a:xfrm>
        </p:spPr>
        <p:txBody>
          <a:bodyPr>
            <a:normAutofit/>
          </a:bodyPr>
          <a:lstStyle/>
          <a:p>
            <a:pPr marL="0" indent="0">
              <a:buNone/>
            </a:pPr>
            <a:r>
              <a:rPr lang="nl-NL" sz="2400" dirty="0"/>
              <a:t>Bij een hartstilstand staat het hart vaak niet echt stil. Maar er is iets mis met het elektrische systeem van het hart. De hartkamers trillen snel en chaotisch. Het hart kan daardoor geen bloed meer rondpompen. Hierdoor staat de bloedsomloop stil. De toevoer van zuurstof en voedingsstoffen naar de rest van het lichaam stopt.</a:t>
            </a:r>
          </a:p>
        </p:txBody>
      </p:sp>
    </p:spTree>
    <p:extLst>
      <p:ext uri="{BB962C8B-B14F-4D97-AF65-F5344CB8AC3E}">
        <p14:creationId xmlns:p14="http://schemas.microsoft.com/office/powerpoint/2010/main" val="262053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69C0883A-71DB-4815-AE1C-9CAE9141EDAE}"/>
              </a:ext>
            </a:extLst>
          </p:cNvPr>
          <p:cNvPicPr>
            <a:picLocks noChangeAspect="1"/>
          </p:cNvPicPr>
          <p:nvPr/>
        </p:nvPicPr>
        <p:blipFill>
          <a:blip r:embed="rId2"/>
          <a:stretch>
            <a:fillRect/>
          </a:stretch>
        </p:blipFill>
        <p:spPr>
          <a:xfrm>
            <a:off x="1535185" y="369117"/>
            <a:ext cx="7929372" cy="594703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85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E4054B99-AE61-41C5-A473-3A1B6A7E753D}"/>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800" dirty="0">
                <a:solidFill>
                  <a:srgbClr val="FFFFFF"/>
                </a:solidFill>
                <a:latin typeface="+mj-lt"/>
                <a:ea typeface="+mj-ea"/>
                <a:cs typeface="+mj-cs"/>
              </a:rPr>
              <a:t>De </a:t>
            </a:r>
            <a:r>
              <a:rPr lang="en-US" sz="2800" dirty="0" err="1">
                <a:solidFill>
                  <a:srgbClr val="FFFFFF"/>
                </a:solidFill>
                <a:latin typeface="+mj-lt"/>
                <a:ea typeface="+mj-ea"/>
                <a:cs typeface="+mj-cs"/>
              </a:rPr>
              <a:t>zes</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borstelektroden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liggen</a:t>
            </a:r>
            <a:r>
              <a:rPr lang="en-US" sz="2800" dirty="0">
                <a:solidFill>
                  <a:srgbClr val="FFFFFF"/>
                </a:solidFill>
                <a:latin typeface="+mj-lt"/>
                <a:ea typeface="+mj-ea"/>
                <a:cs typeface="+mj-cs"/>
              </a:rPr>
              <a:t> op </a:t>
            </a:r>
            <a:r>
              <a:rPr lang="en-US" sz="2800" dirty="0" err="1">
                <a:solidFill>
                  <a:srgbClr val="FFFFFF"/>
                </a:solidFill>
                <a:latin typeface="+mj-lt"/>
                <a:ea typeface="+mj-ea"/>
                <a:cs typeface="+mj-cs"/>
              </a:rPr>
              <a:t>drie</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rechte</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lijnen</a:t>
            </a:r>
            <a:endParaRPr lang="en-US" sz="2800" kern="1200" dirty="0">
              <a:solidFill>
                <a:srgbClr val="FFFFFF"/>
              </a:solidFill>
              <a:latin typeface="+mj-lt"/>
              <a:ea typeface="+mj-ea"/>
              <a:cs typeface="+mj-cs"/>
            </a:endParaRPr>
          </a:p>
        </p:txBody>
      </p:sp>
      <p:pic>
        <p:nvPicPr>
          <p:cNvPr id="2" name="Afbeelding 1">
            <a:extLst>
              <a:ext uri="{FF2B5EF4-FFF2-40B4-BE49-F238E27FC236}">
                <a16:creationId xmlns:a16="http://schemas.microsoft.com/office/drawing/2014/main" id="{41963406-EA52-468D-B153-146C8F338F38}"/>
              </a:ext>
            </a:extLst>
          </p:cNvPr>
          <p:cNvPicPr>
            <a:picLocks noChangeAspect="1"/>
          </p:cNvPicPr>
          <p:nvPr/>
        </p:nvPicPr>
        <p:blipFill>
          <a:blip r:embed="rId2"/>
          <a:stretch>
            <a:fillRect/>
          </a:stretch>
        </p:blipFill>
        <p:spPr>
          <a:xfrm>
            <a:off x="5244444" y="643466"/>
            <a:ext cx="5846444" cy="5568739"/>
          </a:xfrm>
          <a:prstGeom prst="rect">
            <a:avLst/>
          </a:prstGeom>
        </p:spPr>
      </p:pic>
      <p:sp>
        <p:nvSpPr>
          <p:cNvPr id="4" name="Tekstvak 3">
            <a:extLst>
              <a:ext uri="{FF2B5EF4-FFF2-40B4-BE49-F238E27FC236}">
                <a16:creationId xmlns:a16="http://schemas.microsoft.com/office/drawing/2014/main" id="{7CA8A4D8-42E2-4EF9-92D8-BBAFDF90EB74}"/>
              </a:ext>
            </a:extLst>
          </p:cNvPr>
          <p:cNvSpPr txBox="1"/>
          <p:nvPr/>
        </p:nvSpPr>
        <p:spPr>
          <a:xfrm>
            <a:off x="717422" y="5750560"/>
            <a:ext cx="4342258" cy="646331"/>
          </a:xfrm>
          <a:prstGeom prst="rect">
            <a:avLst/>
          </a:prstGeom>
          <a:noFill/>
        </p:spPr>
        <p:txBody>
          <a:bodyPr wrap="square" rtlCol="0">
            <a:spAutoFit/>
          </a:bodyPr>
          <a:lstStyle/>
          <a:p>
            <a:r>
              <a:rPr lang="nl-NL" dirty="0"/>
              <a:t>Bron: Medisch-technisch handelen voor doktersassistenten. Basiswerk AG.</a:t>
            </a:r>
          </a:p>
        </p:txBody>
      </p:sp>
    </p:spTree>
    <p:extLst>
      <p:ext uri="{BB962C8B-B14F-4D97-AF65-F5344CB8AC3E}">
        <p14:creationId xmlns:p14="http://schemas.microsoft.com/office/powerpoint/2010/main" val="203204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51B044F6-7C78-40B7-B8C9-17BE90386CED}"/>
              </a:ext>
            </a:extLst>
          </p:cNvPr>
          <p:cNvPicPr>
            <a:picLocks noChangeAspect="1"/>
          </p:cNvPicPr>
          <p:nvPr/>
        </p:nvPicPr>
        <p:blipFill>
          <a:blip r:embed="rId2"/>
          <a:stretch>
            <a:fillRect/>
          </a:stretch>
        </p:blipFill>
        <p:spPr>
          <a:xfrm>
            <a:off x="1799613" y="151003"/>
            <a:ext cx="8084706" cy="606353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ED19D-70BF-469D-B236-C3EF3534E06E}"/>
              </a:ext>
            </a:extLst>
          </p:cNvPr>
          <p:cNvSpPr>
            <a:spLocks noGrp="1"/>
          </p:cNvSpPr>
          <p:nvPr>
            <p:ph type="title"/>
          </p:nvPr>
        </p:nvSpPr>
        <p:spPr/>
        <p:txBody>
          <a:bodyPr>
            <a:normAutofit/>
          </a:bodyPr>
          <a:lstStyle/>
          <a:p>
            <a:r>
              <a:rPr lang="nl-NL" sz="4000" dirty="0">
                <a:solidFill>
                  <a:srgbClr val="0070C0"/>
                </a:solidFill>
                <a:latin typeface="+mn-lt"/>
              </a:rPr>
              <a:t>Meer onderzoek nodig?</a:t>
            </a:r>
          </a:p>
        </p:txBody>
      </p:sp>
      <p:sp>
        <p:nvSpPr>
          <p:cNvPr id="3" name="Tijdelijke aanduiding voor inhoud 2">
            <a:extLst>
              <a:ext uri="{FF2B5EF4-FFF2-40B4-BE49-F238E27FC236}">
                <a16:creationId xmlns:a16="http://schemas.microsoft.com/office/drawing/2014/main" id="{60294F76-98AC-448A-9D2B-106019C2C4EB}"/>
              </a:ext>
            </a:extLst>
          </p:cNvPr>
          <p:cNvSpPr>
            <a:spLocks noGrp="1"/>
          </p:cNvSpPr>
          <p:nvPr>
            <p:ph idx="1"/>
          </p:nvPr>
        </p:nvSpPr>
        <p:spPr/>
        <p:txBody>
          <a:bodyPr/>
          <a:lstStyle/>
          <a:p>
            <a:pPr marL="0" indent="0">
              <a:buNone/>
            </a:pPr>
            <a:r>
              <a:rPr lang="nl-NL" dirty="0"/>
              <a:t>Een hartfilmpje is vaak een eerste aanwijzing dat er iets aan de hand is met je hart. De arts stelt dan voor om ander onderzoek te doen om dit definitief vast te stellen. </a:t>
            </a:r>
          </a:p>
          <a:p>
            <a:pPr marL="0" indent="0">
              <a:buNone/>
            </a:pPr>
            <a:endParaRPr lang="nl-NL" dirty="0"/>
          </a:p>
          <a:p>
            <a:pPr marL="0" indent="0">
              <a:buNone/>
            </a:pPr>
            <a:r>
              <a:rPr lang="nl-NL" dirty="0"/>
              <a:t>Niet alle afwijkingen zijn te zien op een hartfilmpje. Soms lijkt het hartritme in rust normaal, maar zijn er wel afwijkingen bij een inspanningstest (fietstest).</a:t>
            </a:r>
          </a:p>
          <a:p>
            <a:pPr marL="0" indent="0">
              <a:buNone/>
            </a:pPr>
            <a:endParaRPr lang="nl-NL" dirty="0"/>
          </a:p>
        </p:txBody>
      </p:sp>
    </p:spTree>
    <p:extLst>
      <p:ext uri="{BB962C8B-B14F-4D97-AF65-F5344CB8AC3E}">
        <p14:creationId xmlns:p14="http://schemas.microsoft.com/office/powerpoint/2010/main" val="278353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3" descr="Afbeelding met tekst&#10;&#10;Automatisch gegenereerde beschrijving">
            <a:extLst>
              <a:ext uri="{FF2B5EF4-FFF2-40B4-BE49-F238E27FC236}">
                <a16:creationId xmlns:a16="http://schemas.microsoft.com/office/drawing/2014/main" id="{05E735BD-2CFC-4130-B88C-AEEA6A423DCD}"/>
              </a:ext>
            </a:extLst>
          </p:cNvPr>
          <p:cNvPicPr>
            <a:picLocks noGrp="1" noChangeAspect="1"/>
          </p:cNvPicPr>
          <p:nvPr>
            <p:ph idx="1"/>
          </p:nvPr>
        </p:nvPicPr>
        <p:blipFill rotWithShape="1">
          <a:blip r:embed="rId2"/>
          <a:srcRect t="2861" b="16219"/>
          <a:stretch/>
        </p:blipFill>
        <p:spPr>
          <a:xfrm>
            <a:off x="20" y="1282"/>
            <a:ext cx="12191980" cy="6856718"/>
          </a:xfrm>
          <a:prstGeom prst="rect">
            <a:avLst/>
          </a:prstGeom>
        </p:spPr>
      </p:pic>
    </p:spTree>
    <p:extLst>
      <p:ext uri="{BB962C8B-B14F-4D97-AF65-F5344CB8AC3E}">
        <p14:creationId xmlns:p14="http://schemas.microsoft.com/office/powerpoint/2010/main" val="213617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208852-9B26-4E2E-84A7-D8E043E19729}"/>
              </a:ext>
            </a:extLst>
          </p:cNvPr>
          <p:cNvSpPr>
            <a:spLocks noGrp="1"/>
          </p:cNvSpPr>
          <p:nvPr>
            <p:ph type="title"/>
          </p:nvPr>
        </p:nvSpPr>
        <p:spPr>
          <a:xfrm>
            <a:off x="838200" y="585216"/>
            <a:ext cx="10515600" cy="1325563"/>
          </a:xfrm>
        </p:spPr>
        <p:txBody>
          <a:bodyPr>
            <a:normAutofit fontScale="90000"/>
          </a:bodyPr>
          <a:lstStyle/>
          <a:p>
            <a:br>
              <a:rPr lang="nl-NL" sz="2800" dirty="0">
                <a:solidFill>
                  <a:schemeClr val="bg1"/>
                </a:solidFill>
                <a:latin typeface="+mn-lt"/>
              </a:rPr>
            </a:br>
            <a:r>
              <a:rPr lang="nl-NL" sz="4000" dirty="0">
                <a:solidFill>
                  <a:schemeClr val="bg1"/>
                </a:solidFill>
                <a:latin typeface="+mn-lt"/>
              </a:rPr>
              <a:t>Wat is een hartfilmpje (ECG)?</a:t>
            </a:r>
            <a:br>
              <a:rPr lang="nl-NL" sz="4000" dirty="0">
                <a:solidFill>
                  <a:schemeClr val="bg1"/>
                </a:solidFill>
                <a:latin typeface="+mn-lt"/>
              </a:rPr>
            </a:br>
            <a:endParaRPr lang="nl-NL" sz="4000" dirty="0">
              <a:solidFill>
                <a:schemeClr val="bg1"/>
              </a:solidFill>
              <a:latin typeface="+mn-lt"/>
            </a:endParaRPr>
          </a:p>
        </p:txBody>
      </p:sp>
      <p:pic>
        <p:nvPicPr>
          <p:cNvPr id="4" name="Afbeelding 3">
            <a:extLst>
              <a:ext uri="{FF2B5EF4-FFF2-40B4-BE49-F238E27FC236}">
                <a16:creationId xmlns:a16="http://schemas.microsoft.com/office/drawing/2014/main" id="{FC1ACF82-EC0F-4F28-B297-30D5C9A960E9}"/>
              </a:ext>
            </a:extLst>
          </p:cNvPr>
          <p:cNvPicPr>
            <a:picLocks noChangeAspect="1"/>
          </p:cNvPicPr>
          <p:nvPr/>
        </p:nvPicPr>
        <p:blipFill rotWithShape="1">
          <a:blip r:embed="rId2"/>
          <a:srcRect l="3838" r="7140" b="1"/>
          <a:stretch/>
        </p:blipFill>
        <p:spPr>
          <a:xfrm>
            <a:off x="841248" y="2516778"/>
            <a:ext cx="5165269" cy="3031624"/>
          </a:xfrm>
          <a:prstGeom prst="rect">
            <a:avLst/>
          </a:prstGeom>
        </p:spPr>
      </p:pic>
      <p:sp>
        <p:nvSpPr>
          <p:cNvPr id="3" name="Tijdelijke aanduiding voor inhoud 2">
            <a:extLst>
              <a:ext uri="{FF2B5EF4-FFF2-40B4-BE49-F238E27FC236}">
                <a16:creationId xmlns:a16="http://schemas.microsoft.com/office/drawing/2014/main" id="{0885EC45-C85D-4C9F-9C1E-CFC8A8C65FB0}"/>
              </a:ext>
            </a:extLst>
          </p:cNvPr>
          <p:cNvSpPr>
            <a:spLocks noGrp="1"/>
          </p:cNvSpPr>
          <p:nvPr>
            <p:ph idx="1"/>
          </p:nvPr>
        </p:nvSpPr>
        <p:spPr>
          <a:xfrm>
            <a:off x="6095998" y="2516777"/>
            <a:ext cx="5676901" cy="3993752"/>
          </a:xfrm>
        </p:spPr>
        <p:txBody>
          <a:bodyPr anchor="ctr">
            <a:normAutofit fontScale="40000" lnSpcReduction="20000"/>
          </a:bodyPr>
          <a:lstStyle/>
          <a:p>
            <a:pPr marL="0" indent="0">
              <a:buNone/>
            </a:pPr>
            <a:endParaRPr lang="nl-NL" sz="2400" dirty="0"/>
          </a:p>
          <a:p>
            <a:pPr marL="0" indent="0">
              <a:buNone/>
            </a:pPr>
            <a:r>
              <a:rPr lang="nl-NL" sz="5900" dirty="0"/>
              <a:t>Een hartfilmpje is meestal het eerste onderzoeken dat je krijgt bij pijn op de borst. Het is een snel en eenvoudig onderzoek dat geen pijn doet. Een ECG is een hartfilmpje dat de elektrische signalen van het hart in een grafiek weergeeft.</a:t>
            </a:r>
          </a:p>
          <a:p>
            <a:pPr marL="0" indent="0">
              <a:buNone/>
            </a:pPr>
            <a:endParaRPr lang="nl-NL" sz="5900" dirty="0"/>
          </a:p>
          <a:p>
            <a:pPr marL="0" indent="0">
              <a:buNone/>
            </a:pPr>
            <a:endParaRPr lang="nl-NL" sz="1400" dirty="0"/>
          </a:p>
          <a:p>
            <a:pPr marL="0" indent="0">
              <a:buNone/>
            </a:pPr>
            <a:endParaRPr lang="nl-NL" sz="1400" dirty="0"/>
          </a:p>
          <a:p>
            <a:pPr marL="0" indent="0">
              <a:buNone/>
            </a:pPr>
            <a:endParaRPr lang="nl-NL" sz="1400" dirty="0"/>
          </a:p>
          <a:p>
            <a:pPr marL="0" indent="0">
              <a:buNone/>
            </a:pPr>
            <a:r>
              <a:rPr lang="nl-NL" sz="1400" dirty="0"/>
              <a:t>https://www.hartwijzer.nl/ecg</a:t>
            </a:r>
          </a:p>
          <a:p>
            <a:pPr marL="0" indent="0">
              <a:buNone/>
            </a:pPr>
            <a:r>
              <a:rPr lang="nl-NL" sz="1400" dirty="0">
                <a:hlinkClick r:id="rId3"/>
              </a:rPr>
              <a:t>https://www.hartstichting.nl/hart-en-vaatziekten/medische-onderzoeken/hartfilmpje-(ecg)</a:t>
            </a:r>
            <a:endParaRPr lang="nl-NL" sz="1400" dirty="0"/>
          </a:p>
          <a:p>
            <a:pPr marL="0" indent="0">
              <a:buNone/>
            </a:pPr>
            <a:r>
              <a:rPr lang="nl-NL" sz="1400" dirty="0"/>
              <a:t>https://nl.ecgpedia.org/</a:t>
            </a:r>
          </a:p>
          <a:p>
            <a:endParaRPr lang="nl-NL" sz="1400" dirty="0"/>
          </a:p>
        </p:txBody>
      </p:sp>
    </p:spTree>
    <p:extLst>
      <p:ext uri="{BB962C8B-B14F-4D97-AF65-F5344CB8AC3E}">
        <p14:creationId xmlns:p14="http://schemas.microsoft.com/office/powerpoint/2010/main" val="214164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34F3E-780F-4685-B21C-E5485089991E}"/>
              </a:ext>
            </a:extLst>
          </p:cNvPr>
          <p:cNvSpPr>
            <a:spLocks noGrp="1"/>
          </p:cNvSpPr>
          <p:nvPr>
            <p:ph type="title"/>
          </p:nvPr>
        </p:nvSpPr>
        <p:spPr/>
        <p:txBody>
          <a:bodyPr>
            <a:normAutofit fontScale="90000"/>
          </a:bodyPr>
          <a:lstStyle/>
          <a:p>
            <a:br>
              <a:rPr lang="nl-NL" sz="4000" dirty="0">
                <a:solidFill>
                  <a:srgbClr val="0070C0"/>
                </a:solidFill>
                <a:latin typeface="+mn-lt"/>
              </a:rPr>
            </a:br>
            <a:r>
              <a:rPr lang="nl-NL" dirty="0">
                <a:solidFill>
                  <a:srgbClr val="0070C0"/>
                </a:solidFill>
                <a:latin typeface="+mn-lt"/>
              </a:rPr>
              <a:t>Inspanningsonderzoek (fietstest)</a:t>
            </a:r>
            <a:br>
              <a:rPr lang="nl-NL" dirty="0">
                <a:solidFill>
                  <a:srgbClr val="0070C0"/>
                </a:solidFill>
                <a:latin typeface="+mn-lt"/>
              </a:rPr>
            </a:br>
            <a:endParaRPr lang="nl-NL" dirty="0">
              <a:solidFill>
                <a:srgbClr val="0070C0"/>
              </a:solidFill>
              <a:latin typeface="+mn-lt"/>
            </a:endParaRPr>
          </a:p>
        </p:txBody>
      </p:sp>
      <p:sp>
        <p:nvSpPr>
          <p:cNvPr id="3" name="Tijdelijke aanduiding voor inhoud 2">
            <a:extLst>
              <a:ext uri="{FF2B5EF4-FFF2-40B4-BE49-F238E27FC236}">
                <a16:creationId xmlns:a16="http://schemas.microsoft.com/office/drawing/2014/main" id="{0B5BD52C-4F7B-4986-AB54-337445A3FD4E}"/>
              </a:ext>
            </a:extLst>
          </p:cNvPr>
          <p:cNvSpPr>
            <a:spLocks noGrp="1"/>
          </p:cNvSpPr>
          <p:nvPr>
            <p:ph idx="1"/>
          </p:nvPr>
        </p:nvSpPr>
        <p:spPr/>
        <p:txBody>
          <a:bodyPr>
            <a:normAutofit/>
          </a:bodyPr>
          <a:lstStyle/>
          <a:p>
            <a:pPr marL="0" indent="0">
              <a:buNone/>
            </a:pPr>
            <a:r>
              <a:rPr lang="nl-NL" dirty="0"/>
              <a:t>Bij een inspanningsonderzoek (loopband of fietst op een hometrainer) Tijdens deze inspanning maakt de arts een hartfilmpje (ECG). </a:t>
            </a:r>
          </a:p>
          <a:p>
            <a:pPr marL="0" indent="0">
              <a:buNone/>
            </a:pPr>
            <a:r>
              <a:rPr lang="nl-NL" dirty="0"/>
              <a:t>Het inspanningsonderzoek heet ook wel fietstest. Medische namen zijn inspannings-ECG en ergometrie.</a:t>
            </a:r>
          </a:p>
          <a:p>
            <a:pPr marL="0" indent="0">
              <a:buNone/>
            </a:pPr>
            <a:endParaRPr lang="nl-NL" dirty="0"/>
          </a:p>
          <a:p>
            <a:pPr marL="0" indent="0">
              <a:buNone/>
            </a:pPr>
            <a:r>
              <a:rPr lang="nl-NL" dirty="0"/>
              <a:t>Als het hart in rust is, zijn afwijkingen in het ECG niet altijd te zien. Tijdens een inspanningsonderzoek moet het hart harder pompen en heeft het meer zuurstof nodig. Dan zijn soms wel ECG-afwijkingen te zien of wordt een zuurstoftekort tijdens inspanning zichtbaar.</a:t>
            </a:r>
          </a:p>
          <a:p>
            <a:pPr marL="0" indent="0">
              <a:buNone/>
            </a:pPr>
            <a:endParaRPr lang="nl-NL" sz="2200" dirty="0">
              <a:solidFill>
                <a:srgbClr val="0070C0"/>
              </a:solidFill>
            </a:endParaRP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11443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8300B-FEFF-4A97-97ED-0555B5D7C5B2}"/>
              </a:ext>
            </a:extLst>
          </p:cNvPr>
          <p:cNvSpPr>
            <a:spLocks noGrp="1"/>
          </p:cNvSpPr>
          <p:nvPr>
            <p:ph type="title"/>
          </p:nvPr>
        </p:nvSpPr>
        <p:spPr/>
        <p:txBody>
          <a:bodyPr>
            <a:normAutofit/>
          </a:bodyPr>
          <a:lstStyle/>
          <a:p>
            <a:r>
              <a:rPr lang="nl-NL" sz="4000" dirty="0">
                <a:solidFill>
                  <a:srgbClr val="0070C0"/>
                </a:solidFill>
              </a:rPr>
              <a:t>Meer onderzoek nodig</a:t>
            </a:r>
          </a:p>
        </p:txBody>
      </p:sp>
      <p:sp>
        <p:nvSpPr>
          <p:cNvPr id="3" name="Tijdelijke aanduiding voor inhoud 2">
            <a:extLst>
              <a:ext uri="{FF2B5EF4-FFF2-40B4-BE49-F238E27FC236}">
                <a16:creationId xmlns:a16="http://schemas.microsoft.com/office/drawing/2014/main" id="{ED1F6579-7C7A-4D10-BC2F-AA6C3415D637}"/>
              </a:ext>
            </a:extLst>
          </p:cNvPr>
          <p:cNvSpPr>
            <a:spLocks noGrp="1"/>
          </p:cNvSpPr>
          <p:nvPr>
            <p:ph idx="1"/>
          </p:nvPr>
        </p:nvSpPr>
        <p:spPr/>
        <p:txBody>
          <a:bodyPr>
            <a:normAutofit/>
          </a:bodyPr>
          <a:lstStyle/>
          <a:p>
            <a:pPr marL="0" indent="0">
              <a:buNone/>
            </a:pPr>
            <a:r>
              <a:rPr lang="nl-NL" dirty="0"/>
              <a:t>Hartritmestoornissen treden vaak in aanvallen op. Ze zijn daarom niet altijd zichtbaar op het moment dat er een hartfilmpje wordt gemaakt. Dan krijg je soms een apparaatje waarmee je hartritme langere tijd te volgen is:</a:t>
            </a:r>
          </a:p>
          <a:p>
            <a:pPr marL="0" indent="0">
              <a:buNone/>
            </a:pPr>
            <a:endParaRPr lang="nl-NL" dirty="0"/>
          </a:p>
          <a:p>
            <a:r>
              <a:rPr lang="nl-NL" dirty="0"/>
              <a:t>Eventrecorder</a:t>
            </a:r>
          </a:p>
          <a:p>
            <a:r>
              <a:rPr lang="nl-NL" dirty="0" err="1"/>
              <a:t>Holteronderzoek</a:t>
            </a:r>
            <a:endParaRPr lang="nl-NL" dirty="0"/>
          </a:p>
          <a:p>
            <a:pPr marL="0" indent="0">
              <a:buNone/>
            </a:pPr>
            <a:endParaRPr lang="nl-NL" dirty="0"/>
          </a:p>
          <a:p>
            <a:pPr marL="0" indent="0">
              <a:buNone/>
            </a:pPr>
            <a:r>
              <a:rPr lang="nl-NL" sz="2000" dirty="0">
                <a:hlinkClick r:id="rId2"/>
              </a:rPr>
              <a:t>https://www.hartstichting.nl/hart-en-vaatziekten/medische-onderzoeken/hartfilmpje-(ecg)</a:t>
            </a:r>
            <a:endParaRPr lang="nl-NL" sz="2000" dirty="0"/>
          </a:p>
          <a:p>
            <a:pPr marL="0" indent="0">
              <a:buNone/>
            </a:pPr>
            <a:endParaRPr lang="nl-NL" sz="2400" dirty="0"/>
          </a:p>
          <a:p>
            <a:pPr marL="0" indent="0">
              <a:buNone/>
            </a:pPr>
            <a:endParaRPr lang="nl-NL" dirty="0"/>
          </a:p>
        </p:txBody>
      </p:sp>
    </p:spTree>
    <p:extLst>
      <p:ext uri="{BB962C8B-B14F-4D97-AF65-F5344CB8AC3E}">
        <p14:creationId xmlns:p14="http://schemas.microsoft.com/office/powerpoint/2010/main" val="979130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FD030-7F72-4505-B219-712B40855C67}"/>
              </a:ext>
            </a:extLst>
          </p:cNvPr>
          <p:cNvSpPr>
            <a:spLocks noGrp="1"/>
          </p:cNvSpPr>
          <p:nvPr>
            <p:ph type="title"/>
          </p:nvPr>
        </p:nvSpPr>
        <p:spPr/>
        <p:txBody>
          <a:bodyPr>
            <a:normAutofit/>
          </a:bodyPr>
          <a:lstStyle/>
          <a:p>
            <a:r>
              <a:rPr lang="nl-NL" sz="4000" dirty="0">
                <a:solidFill>
                  <a:srgbClr val="0070C0"/>
                </a:solidFill>
              </a:rPr>
              <a:t>Eventrecorder</a:t>
            </a:r>
          </a:p>
        </p:txBody>
      </p:sp>
      <p:sp>
        <p:nvSpPr>
          <p:cNvPr id="3" name="Tijdelijke aanduiding voor inhoud 2">
            <a:extLst>
              <a:ext uri="{FF2B5EF4-FFF2-40B4-BE49-F238E27FC236}">
                <a16:creationId xmlns:a16="http://schemas.microsoft.com/office/drawing/2014/main" id="{100637DF-393E-4C60-A6D7-13F6E6A52F84}"/>
              </a:ext>
            </a:extLst>
          </p:cNvPr>
          <p:cNvSpPr>
            <a:spLocks noGrp="1"/>
          </p:cNvSpPr>
          <p:nvPr>
            <p:ph idx="1"/>
          </p:nvPr>
        </p:nvSpPr>
        <p:spPr/>
        <p:txBody>
          <a:bodyPr/>
          <a:lstStyle/>
          <a:p>
            <a:pPr marL="0" indent="0">
              <a:buNone/>
            </a:pPr>
            <a:r>
              <a:rPr lang="nl-NL" dirty="0"/>
              <a:t>De eventrecorder is een apparaatje om een hartritmestoornis op te sporen. Ook kan hiermee onderzocht worden of een ritmestoornis de oorzaak is van bijvoorbeeld duizeligheid of wegraken.</a:t>
            </a:r>
          </a:p>
          <a:p>
            <a:pPr marL="0" indent="0">
              <a:buNone/>
            </a:pPr>
            <a:endParaRPr lang="nl-NL" dirty="0"/>
          </a:p>
          <a:p>
            <a:pPr marL="0" indent="0">
              <a:buNone/>
            </a:pPr>
            <a:r>
              <a:rPr lang="nl-NL" dirty="0"/>
              <a:t>•of iemand een hartritmestoornis heeft</a:t>
            </a:r>
          </a:p>
          <a:p>
            <a:pPr marL="0" indent="0">
              <a:buNone/>
            </a:pPr>
            <a:r>
              <a:rPr lang="nl-NL" dirty="0"/>
              <a:t>•of de medicijnen voor een ritmestoornis aanslaan</a:t>
            </a:r>
          </a:p>
          <a:p>
            <a:pPr marL="0" indent="0">
              <a:buNone/>
            </a:pPr>
            <a:r>
              <a:rPr lang="nl-NL" dirty="0"/>
              <a:t>•of er perioden zijn waarin het hart te weinig zuurstof krijgt</a:t>
            </a:r>
          </a:p>
          <a:p>
            <a:pPr marL="0" indent="0">
              <a:buNone/>
            </a:pPr>
            <a:endParaRPr lang="nl-NL" dirty="0"/>
          </a:p>
        </p:txBody>
      </p:sp>
    </p:spTree>
    <p:extLst>
      <p:ext uri="{BB962C8B-B14F-4D97-AF65-F5344CB8AC3E}">
        <p14:creationId xmlns:p14="http://schemas.microsoft.com/office/powerpoint/2010/main" val="135128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A21E5E-A81C-422E-9B6A-366B6BD627CE}"/>
              </a:ext>
            </a:extLst>
          </p:cNvPr>
          <p:cNvSpPr>
            <a:spLocks noGrp="1"/>
          </p:cNvSpPr>
          <p:nvPr>
            <p:ph type="title"/>
          </p:nvPr>
        </p:nvSpPr>
        <p:spPr>
          <a:xfrm>
            <a:off x="838200" y="585216"/>
            <a:ext cx="10515600" cy="1325563"/>
          </a:xfrm>
        </p:spPr>
        <p:txBody>
          <a:bodyPr>
            <a:normAutofit/>
          </a:bodyPr>
          <a:lstStyle/>
          <a:p>
            <a:r>
              <a:rPr lang="nl-NL">
                <a:solidFill>
                  <a:schemeClr val="bg1"/>
                </a:solidFill>
                <a:latin typeface="+mn-lt"/>
              </a:rPr>
              <a:t>Holteronderzoek</a:t>
            </a:r>
          </a:p>
        </p:txBody>
      </p:sp>
      <p:pic>
        <p:nvPicPr>
          <p:cNvPr id="4" name="Afbeelding 3">
            <a:extLst>
              <a:ext uri="{FF2B5EF4-FFF2-40B4-BE49-F238E27FC236}">
                <a16:creationId xmlns:a16="http://schemas.microsoft.com/office/drawing/2014/main" id="{AFCAA9A1-8A91-4029-8642-D40548BAF44C}"/>
              </a:ext>
            </a:extLst>
          </p:cNvPr>
          <p:cNvPicPr>
            <a:picLocks noChangeAspect="1"/>
          </p:cNvPicPr>
          <p:nvPr/>
        </p:nvPicPr>
        <p:blipFill rotWithShape="1">
          <a:blip r:embed="rId2"/>
          <a:srcRect t="36327" r="-2" b="9821"/>
          <a:stretch/>
        </p:blipFill>
        <p:spPr>
          <a:xfrm>
            <a:off x="455802" y="2386584"/>
            <a:ext cx="5366158" cy="3660185"/>
          </a:xfrm>
          <a:prstGeom prst="rect">
            <a:avLst/>
          </a:prstGeom>
        </p:spPr>
      </p:pic>
      <p:sp>
        <p:nvSpPr>
          <p:cNvPr id="3" name="Tijdelijke aanduiding voor inhoud 2">
            <a:extLst>
              <a:ext uri="{FF2B5EF4-FFF2-40B4-BE49-F238E27FC236}">
                <a16:creationId xmlns:a16="http://schemas.microsoft.com/office/drawing/2014/main" id="{1DF4C3E0-C21F-4EAD-B433-7FFCF98BD882}"/>
              </a:ext>
            </a:extLst>
          </p:cNvPr>
          <p:cNvSpPr>
            <a:spLocks noGrp="1"/>
          </p:cNvSpPr>
          <p:nvPr>
            <p:ph idx="1"/>
          </p:nvPr>
        </p:nvSpPr>
        <p:spPr>
          <a:xfrm>
            <a:off x="5721292" y="2148525"/>
            <a:ext cx="6014906" cy="4028438"/>
          </a:xfrm>
        </p:spPr>
        <p:txBody>
          <a:bodyPr anchor="ctr">
            <a:noAutofit/>
          </a:bodyPr>
          <a:lstStyle/>
          <a:p>
            <a:pPr marL="0" indent="0">
              <a:buNone/>
            </a:pPr>
            <a:r>
              <a:rPr lang="nl-NL" sz="2400" dirty="0"/>
              <a:t>Een apparaatje (</a:t>
            </a:r>
            <a:r>
              <a:rPr lang="nl-NL" sz="2400" dirty="0" err="1"/>
              <a:t>Holterfoon</a:t>
            </a:r>
            <a:r>
              <a:rPr lang="nl-NL" sz="2400" dirty="0"/>
              <a:t>) registreert dan 24 of 48 uur het hartritme. </a:t>
            </a:r>
          </a:p>
          <a:p>
            <a:pPr marL="0" indent="0">
              <a:buNone/>
            </a:pPr>
            <a:r>
              <a:rPr lang="nl-NL" sz="2400" b="1" dirty="0"/>
              <a:t>De cardioloog beoordeelt met dit onderzoek:</a:t>
            </a:r>
          </a:p>
          <a:p>
            <a:r>
              <a:rPr lang="nl-NL" sz="2400" dirty="0"/>
              <a:t>of iemand een hartritmestoornis heeft</a:t>
            </a:r>
          </a:p>
          <a:p>
            <a:r>
              <a:rPr lang="nl-NL" sz="2400" dirty="0"/>
              <a:t>of de medicijnen voor een ritmestoornis aanslaan</a:t>
            </a:r>
          </a:p>
          <a:p>
            <a:r>
              <a:rPr lang="nl-NL" sz="2400" dirty="0"/>
              <a:t>of het hart soms te weinig zuurstof krijgt</a:t>
            </a:r>
          </a:p>
        </p:txBody>
      </p:sp>
    </p:spTree>
    <p:extLst>
      <p:ext uri="{BB962C8B-B14F-4D97-AF65-F5344CB8AC3E}">
        <p14:creationId xmlns:p14="http://schemas.microsoft.com/office/powerpoint/2010/main" val="370153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168FC9-1E30-41FD-9334-591EDB24F610}"/>
              </a:ext>
            </a:extLst>
          </p:cNvPr>
          <p:cNvSpPr>
            <a:spLocks noGrp="1"/>
          </p:cNvSpPr>
          <p:nvPr>
            <p:ph type="title"/>
          </p:nvPr>
        </p:nvSpPr>
        <p:spPr>
          <a:xfrm>
            <a:off x="838200" y="365125"/>
            <a:ext cx="10515600" cy="1306443"/>
          </a:xfrm>
        </p:spPr>
        <p:txBody>
          <a:bodyPr>
            <a:normAutofit/>
          </a:bodyPr>
          <a:lstStyle/>
          <a:p>
            <a:br>
              <a:rPr lang="nl-NL" sz="4000" dirty="0"/>
            </a:br>
            <a:r>
              <a:rPr lang="nl-NL" sz="4000" dirty="0" err="1">
                <a:solidFill>
                  <a:srgbClr val="0070C0"/>
                </a:solidFill>
                <a:latin typeface="+mn-lt"/>
              </a:rPr>
              <a:t>Holterfoon</a:t>
            </a:r>
            <a:endParaRPr lang="nl-NL" sz="4000" dirty="0">
              <a:solidFill>
                <a:srgbClr val="0070C0"/>
              </a:solidFill>
              <a:latin typeface="+mn-lt"/>
            </a:endParaRPr>
          </a:p>
        </p:txBody>
      </p:sp>
      <p:sp>
        <p:nvSpPr>
          <p:cNvPr id="3" name="Tijdelijke aanduiding voor inhoud 2">
            <a:extLst>
              <a:ext uri="{FF2B5EF4-FFF2-40B4-BE49-F238E27FC236}">
                <a16:creationId xmlns:a16="http://schemas.microsoft.com/office/drawing/2014/main" id="{825634F8-0B82-46C2-BEC7-052559417414}"/>
              </a:ext>
            </a:extLst>
          </p:cNvPr>
          <p:cNvSpPr>
            <a:spLocks noGrp="1"/>
          </p:cNvSpPr>
          <p:nvPr>
            <p:ph idx="1"/>
          </p:nvPr>
        </p:nvSpPr>
        <p:spPr>
          <a:xfrm>
            <a:off x="838200" y="2036693"/>
            <a:ext cx="10063480" cy="4311015"/>
          </a:xfrm>
        </p:spPr>
        <p:txBody>
          <a:bodyPr>
            <a:normAutofit/>
          </a:bodyPr>
          <a:lstStyle/>
          <a:p>
            <a:pPr marL="0" indent="0">
              <a:buNone/>
            </a:pPr>
            <a:r>
              <a:rPr lang="nl-NL" sz="2400" dirty="0"/>
              <a:t>Tijdens de 24 of 48 uur van het onderzoek mag de patiënt gewoon de dagelijkse activiteiten doen. Alleen douchen, baden of zwemmen mag niet. </a:t>
            </a:r>
          </a:p>
          <a:p>
            <a:pPr marL="0" indent="0">
              <a:buNone/>
            </a:pPr>
            <a:r>
              <a:rPr lang="nl-NL" sz="2400" dirty="0"/>
              <a:t>De </a:t>
            </a:r>
            <a:r>
              <a:rPr lang="nl-NL" sz="2400" dirty="0" err="1"/>
              <a:t>Holterfoon</a:t>
            </a:r>
            <a:r>
              <a:rPr lang="nl-NL" sz="2400" dirty="0"/>
              <a:t> registreert het hartritme tijdens alle dagelijkse bezigheden. Vaak heeft de recorder een knop die de patiënt in moet drukken bij symptomen. De symptomen moet de patiënt dan noteren in een dagboek.</a:t>
            </a:r>
          </a:p>
          <a:p>
            <a:pPr marL="0" indent="0">
              <a:buNone/>
            </a:pPr>
            <a:endParaRPr lang="nl-NL" sz="2400" dirty="0"/>
          </a:p>
          <a:p>
            <a:pPr marL="0" indent="0">
              <a:buNone/>
            </a:pPr>
            <a:endParaRPr lang="nl-NL" sz="2400" dirty="0"/>
          </a:p>
        </p:txBody>
      </p:sp>
      <p:pic>
        <p:nvPicPr>
          <p:cNvPr id="4" name="Afbeelding 3">
            <a:extLst>
              <a:ext uri="{FF2B5EF4-FFF2-40B4-BE49-F238E27FC236}">
                <a16:creationId xmlns:a16="http://schemas.microsoft.com/office/drawing/2014/main" id="{FB606C4D-5A18-485D-A1D5-2EEFB0BE7DEE}"/>
              </a:ext>
            </a:extLst>
          </p:cNvPr>
          <p:cNvPicPr>
            <a:picLocks noChangeAspect="1"/>
          </p:cNvPicPr>
          <p:nvPr/>
        </p:nvPicPr>
        <p:blipFill>
          <a:blip r:embed="rId2"/>
          <a:stretch>
            <a:fillRect/>
          </a:stretch>
        </p:blipFill>
        <p:spPr>
          <a:xfrm>
            <a:off x="544472" y="4037082"/>
            <a:ext cx="6054448" cy="2455793"/>
          </a:xfrm>
          <a:prstGeom prst="rect">
            <a:avLst/>
          </a:prstGeom>
        </p:spPr>
      </p:pic>
    </p:spTree>
    <p:extLst>
      <p:ext uri="{BB962C8B-B14F-4D97-AF65-F5344CB8AC3E}">
        <p14:creationId xmlns:p14="http://schemas.microsoft.com/office/powerpoint/2010/main" val="293079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35EB89E-A00B-4927-8D62-4D7DB7409091}"/>
              </a:ext>
            </a:extLst>
          </p:cNvPr>
          <p:cNvPicPr>
            <a:picLocks noChangeAspect="1"/>
          </p:cNvPicPr>
          <p:nvPr/>
        </p:nvPicPr>
        <p:blipFill rotWithShape="1">
          <a:blip r:embed="rId2">
            <a:alphaModFix/>
          </a:blip>
          <a:srcRect r="15"/>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F54BABAA-21FA-4FD4-A45D-143C02B2CDE1}"/>
              </a:ext>
            </a:extLst>
          </p:cNvPr>
          <p:cNvSpPr>
            <a:spLocks noGrp="1"/>
          </p:cNvSpPr>
          <p:nvPr>
            <p:ph type="title"/>
          </p:nvPr>
        </p:nvSpPr>
        <p:spPr>
          <a:xfrm>
            <a:off x="815471" y="797027"/>
            <a:ext cx="4803636" cy="1311664"/>
          </a:xfrm>
        </p:spPr>
        <p:txBody>
          <a:bodyPr>
            <a:normAutofit/>
          </a:bodyPr>
          <a:lstStyle/>
          <a:p>
            <a:r>
              <a:rPr lang="nl-NL" sz="4000" dirty="0">
                <a:solidFill>
                  <a:srgbClr val="FF0000"/>
                </a:solidFill>
                <a:latin typeface="+mn-lt"/>
              </a:rPr>
              <a:t>Aanvullende info</a:t>
            </a:r>
            <a:br>
              <a:rPr lang="nl-NL" sz="4000" dirty="0">
                <a:solidFill>
                  <a:srgbClr val="FF0000"/>
                </a:solidFill>
                <a:latin typeface="+mn-lt"/>
              </a:rPr>
            </a:br>
            <a:r>
              <a:rPr lang="nl-NL" sz="4000" dirty="0">
                <a:solidFill>
                  <a:srgbClr val="000000"/>
                </a:solidFill>
                <a:latin typeface="+mn-lt"/>
              </a:rPr>
              <a:t>Pacemaker</a:t>
            </a:r>
          </a:p>
        </p:txBody>
      </p:sp>
      <p:sp>
        <p:nvSpPr>
          <p:cNvPr id="3" name="Tijdelijke aanduiding voor inhoud 2">
            <a:extLst>
              <a:ext uri="{FF2B5EF4-FFF2-40B4-BE49-F238E27FC236}">
                <a16:creationId xmlns:a16="http://schemas.microsoft.com/office/drawing/2014/main" id="{B72A219F-D0D3-4249-BB40-EEC7315F231E}"/>
              </a:ext>
            </a:extLst>
          </p:cNvPr>
          <p:cNvSpPr>
            <a:spLocks noGrp="1"/>
          </p:cNvSpPr>
          <p:nvPr>
            <p:ph idx="1"/>
          </p:nvPr>
        </p:nvSpPr>
        <p:spPr>
          <a:xfrm>
            <a:off x="804997" y="2272143"/>
            <a:ext cx="4706803" cy="3788830"/>
          </a:xfrm>
        </p:spPr>
        <p:txBody>
          <a:bodyPr anchor="ctr">
            <a:normAutofit/>
          </a:bodyPr>
          <a:lstStyle/>
          <a:p>
            <a:pPr marL="0" indent="0">
              <a:buNone/>
            </a:pPr>
            <a:r>
              <a:rPr lang="nl-NL" sz="2000" dirty="0">
                <a:solidFill>
                  <a:srgbClr val="000000"/>
                </a:solidFill>
              </a:rPr>
              <a:t>Een pacemaker is een klein apparaatje dat onder de huid wordt aangebracht om het ritme van het hart in de gaten te houden en – als dat nodig is – bij te sturen. Het wordt geïmplanteerd bij mensen met ernstige hartritmestoornissen, die meestal worden veroorzaakt door een probleem in het prikkelgeleidingssysteem of door hartfalen. </a:t>
            </a:r>
          </a:p>
        </p:txBody>
      </p:sp>
    </p:spTree>
    <p:extLst>
      <p:ext uri="{BB962C8B-B14F-4D97-AF65-F5344CB8AC3E}">
        <p14:creationId xmlns:p14="http://schemas.microsoft.com/office/powerpoint/2010/main" val="110038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id="{6A32385E-1596-425E-A1A9-8F0852F907DF}"/>
              </a:ext>
            </a:extLst>
          </p:cNvPr>
          <p:cNvSpPr>
            <a:spLocks noGrp="1"/>
          </p:cNvSpPr>
          <p:nvPr>
            <p:ph type="title"/>
          </p:nvPr>
        </p:nvSpPr>
        <p:spPr>
          <a:xfrm>
            <a:off x="801339" y="802955"/>
            <a:ext cx="6085235" cy="1454051"/>
          </a:xfrm>
        </p:spPr>
        <p:txBody>
          <a:bodyPr>
            <a:noAutofit/>
          </a:bodyPr>
          <a:lstStyle/>
          <a:p>
            <a:r>
              <a:rPr lang="nl-NL" sz="4000" dirty="0">
                <a:solidFill>
                  <a:srgbClr val="FF0000"/>
                </a:solidFill>
                <a:latin typeface="+mn-lt"/>
              </a:rPr>
              <a:t>Aanvullende info</a:t>
            </a:r>
            <a:br>
              <a:rPr lang="nl-NL" sz="4000" dirty="0">
                <a:solidFill>
                  <a:srgbClr val="000000"/>
                </a:solidFill>
                <a:latin typeface="+mn-lt"/>
              </a:rPr>
            </a:br>
            <a:r>
              <a:rPr lang="nl-NL" sz="4000" dirty="0">
                <a:solidFill>
                  <a:srgbClr val="000000"/>
                </a:solidFill>
                <a:latin typeface="+mn-lt"/>
              </a:rPr>
              <a:t>ICD = Implanteerbare </a:t>
            </a:r>
            <a:r>
              <a:rPr lang="nl-NL" sz="4000" dirty="0" err="1">
                <a:solidFill>
                  <a:srgbClr val="000000"/>
                </a:solidFill>
                <a:latin typeface="+mn-lt"/>
              </a:rPr>
              <a:t>Cardioverter</a:t>
            </a:r>
            <a:r>
              <a:rPr lang="nl-NL" sz="4000" dirty="0">
                <a:solidFill>
                  <a:srgbClr val="000000"/>
                </a:solidFill>
                <a:latin typeface="+mn-lt"/>
              </a:rPr>
              <a:t> – Defibrillator</a:t>
            </a:r>
          </a:p>
        </p:txBody>
      </p:sp>
      <p:sp>
        <p:nvSpPr>
          <p:cNvPr id="3" name="Tijdelijke aanduiding voor inhoud 2">
            <a:extLst>
              <a:ext uri="{FF2B5EF4-FFF2-40B4-BE49-F238E27FC236}">
                <a16:creationId xmlns:a16="http://schemas.microsoft.com/office/drawing/2014/main" id="{B9652E86-3C2E-4CD2-98B7-87A3E289822B}"/>
              </a:ext>
            </a:extLst>
          </p:cNvPr>
          <p:cNvSpPr>
            <a:spLocks noGrp="1"/>
          </p:cNvSpPr>
          <p:nvPr>
            <p:ph idx="1"/>
          </p:nvPr>
        </p:nvSpPr>
        <p:spPr>
          <a:xfrm>
            <a:off x="797809" y="2421682"/>
            <a:ext cx="4977578" cy="3639289"/>
          </a:xfrm>
        </p:spPr>
        <p:txBody>
          <a:bodyPr anchor="ctr">
            <a:normAutofit/>
          </a:bodyPr>
          <a:lstStyle/>
          <a:p>
            <a:pPr marL="0" indent="0">
              <a:buNone/>
            </a:pPr>
            <a:r>
              <a:rPr lang="nl-NL" sz="1900" dirty="0">
                <a:solidFill>
                  <a:srgbClr val="000000"/>
                </a:solidFill>
              </a:rPr>
              <a:t>Een ICD is evenals een pacemaker een klein apparaatje dat onder de huid wordt geïmplanteerd bij mensen met een hartritmestoornis. Het verschil met een pacemaker is dat een ICD kan ingrijpen bij een levensbedreigende hartritmestoornis door een elektrische schok toe te dienen, waarna het hartritme normaliseert. Direct levensbedreigend zijn vooral bepaalde hartritmestoornissen in de kamers, niet in de boezems. Het chaotisch trillen van de hartspier in de kamers – kamerfibrilleren – is in vier van de vijf gevallen de oorzaak van plotse hartdood.</a:t>
            </a:r>
          </a:p>
        </p:txBody>
      </p:sp>
      <p:sp>
        <p:nvSpPr>
          <p:cNvPr id="3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DB031D43-521C-4A5E-854E-2C984D617FCF}"/>
              </a:ext>
            </a:extLst>
          </p:cNvPr>
          <p:cNvPicPr>
            <a:picLocks noChangeAspect="1"/>
          </p:cNvPicPr>
          <p:nvPr/>
        </p:nvPicPr>
        <p:blipFill>
          <a:blip r:embed="rId3"/>
          <a:stretch>
            <a:fillRect/>
          </a:stretch>
        </p:blipFill>
        <p:spPr>
          <a:xfrm>
            <a:off x="8100821" y="1928594"/>
            <a:ext cx="3661831" cy="3021010"/>
          </a:xfrm>
          <a:prstGeom prst="rect">
            <a:avLst/>
          </a:prstGeom>
        </p:spPr>
      </p:pic>
    </p:spTree>
    <p:extLst>
      <p:ext uri="{BB962C8B-B14F-4D97-AF65-F5344CB8AC3E}">
        <p14:creationId xmlns:p14="http://schemas.microsoft.com/office/powerpoint/2010/main" val="2825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19495A-33E9-4CE5-A909-E2EF8256B315}"/>
              </a:ext>
            </a:extLst>
          </p:cNvPr>
          <p:cNvSpPr>
            <a:spLocks noGrp="1"/>
          </p:cNvSpPr>
          <p:nvPr>
            <p:ph type="title"/>
          </p:nvPr>
        </p:nvSpPr>
        <p:spPr>
          <a:xfrm>
            <a:off x="838200" y="585216"/>
            <a:ext cx="10515600" cy="1325563"/>
          </a:xfrm>
        </p:spPr>
        <p:txBody>
          <a:bodyPr>
            <a:normAutofit/>
          </a:bodyPr>
          <a:lstStyle/>
          <a:p>
            <a:r>
              <a:rPr lang="nl-NL" sz="4000" dirty="0">
                <a:solidFill>
                  <a:schemeClr val="bg1"/>
                </a:solidFill>
                <a:latin typeface="+mn-lt"/>
              </a:rPr>
              <a:t>Normaal hartfilmpje</a:t>
            </a:r>
          </a:p>
        </p:txBody>
      </p:sp>
      <p:pic>
        <p:nvPicPr>
          <p:cNvPr id="4" name="Afbeelding 3" descr="Afbeelding met tekst, shoji&#10;&#10;Automatisch gegenereerde beschrijving">
            <a:extLst>
              <a:ext uri="{FF2B5EF4-FFF2-40B4-BE49-F238E27FC236}">
                <a16:creationId xmlns:a16="http://schemas.microsoft.com/office/drawing/2014/main" id="{DD8E135E-4E30-4DD7-9CCE-4315AC4E815E}"/>
              </a:ext>
            </a:extLst>
          </p:cNvPr>
          <p:cNvPicPr>
            <a:picLocks noChangeAspect="1"/>
          </p:cNvPicPr>
          <p:nvPr/>
        </p:nvPicPr>
        <p:blipFill rotWithShape="1">
          <a:blip r:embed="rId2"/>
          <a:srcRect r="3" b="101"/>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4F73AFCE-B581-47F5-8EF3-9D9495F4B72F}"/>
              </a:ext>
            </a:extLst>
          </p:cNvPr>
          <p:cNvSpPr>
            <a:spLocks noGrp="1"/>
          </p:cNvSpPr>
          <p:nvPr>
            <p:ph idx="1"/>
          </p:nvPr>
        </p:nvSpPr>
        <p:spPr>
          <a:xfrm>
            <a:off x="7546848" y="2516777"/>
            <a:ext cx="3803904" cy="3660185"/>
          </a:xfrm>
        </p:spPr>
        <p:txBody>
          <a:bodyPr anchor="ctr">
            <a:normAutofit/>
          </a:bodyPr>
          <a:lstStyle/>
          <a:p>
            <a:pPr marL="0" indent="0">
              <a:buNone/>
            </a:pPr>
            <a:r>
              <a:rPr lang="nl-NL" dirty="0"/>
              <a:t>Op een hartfilmpje zie je allemaal pieken en dalen. Dit zijn de verschillende fasen van een hartslag. Ze worden aangegeven met de letters P, Q, R, S en T.</a:t>
            </a:r>
          </a:p>
          <a:p>
            <a:pPr marL="0" indent="0">
              <a:buNone/>
            </a:pPr>
            <a:endParaRPr lang="nl-NL" sz="2200" dirty="0"/>
          </a:p>
        </p:txBody>
      </p:sp>
    </p:spTree>
    <p:extLst>
      <p:ext uri="{BB962C8B-B14F-4D97-AF65-F5344CB8AC3E}">
        <p14:creationId xmlns:p14="http://schemas.microsoft.com/office/powerpoint/2010/main" val="188886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CAD4B-D553-43F4-ACA5-3386EF640854}"/>
              </a:ext>
            </a:extLst>
          </p:cNvPr>
          <p:cNvSpPr>
            <a:spLocks noGrp="1"/>
          </p:cNvSpPr>
          <p:nvPr>
            <p:ph type="title"/>
          </p:nvPr>
        </p:nvSpPr>
        <p:spPr/>
        <p:txBody>
          <a:bodyPr>
            <a:normAutofit/>
          </a:bodyPr>
          <a:lstStyle/>
          <a:p>
            <a:r>
              <a:rPr lang="nl-NL" sz="4000" dirty="0">
                <a:solidFill>
                  <a:srgbClr val="0070C0"/>
                </a:solidFill>
                <a:latin typeface="+mn-lt"/>
              </a:rPr>
              <a:t>Wat zie je op het ECG?    </a:t>
            </a:r>
            <a:r>
              <a:rPr lang="nl-NL" sz="2000" dirty="0">
                <a:solidFill>
                  <a:srgbClr val="0070C0"/>
                </a:solidFill>
                <a:latin typeface="+mn-lt"/>
              </a:rPr>
              <a:t>(zie ook:  </a:t>
            </a:r>
            <a:r>
              <a:rPr lang="nl-NL" sz="2000" dirty="0">
                <a:solidFill>
                  <a:srgbClr val="0070C0"/>
                </a:solidFill>
                <a:latin typeface="+mn-lt"/>
                <a:hlinkClick r:id="rId2"/>
              </a:rPr>
              <a:t>https://www.hartwijzer.nl/ecg</a:t>
            </a:r>
            <a:br>
              <a:rPr lang="nl-NL" sz="2000" dirty="0">
                <a:solidFill>
                  <a:srgbClr val="0070C0"/>
                </a:solidFill>
                <a:latin typeface="+mn-lt"/>
              </a:rPr>
            </a:br>
            <a:endParaRPr lang="nl-NL" sz="2000" dirty="0">
              <a:solidFill>
                <a:srgbClr val="0070C0"/>
              </a:solidFill>
              <a:latin typeface="+mn-lt"/>
            </a:endParaRPr>
          </a:p>
        </p:txBody>
      </p:sp>
      <p:sp>
        <p:nvSpPr>
          <p:cNvPr id="3" name="Tijdelijke aanduiding voor inhoud 2">
            <a:extLst>
              <a:ext uri="{FF2B5EF4-FFF2-40B4-BE49-F238E27FC236}">
                <a16:creationId xmlns:a16="http://schemas.microsoft.com/office/drawing/2014/main" id="{357F264E-B04B-4C0D-A319-75D76A8799E3}"/>
              </a:ext>
            </a:extLst>
          </p:cNvPr>
          <p:cNvSpPr>
            <a:spLocks noGrp="1"/>
          </p:cNvSpPr>
          <p:nvPr>
            <p:ph idx="1"/>
          </p:nvPr>
        </p:nvSpPr>
        <p:spPr/>
        <p:txBody>
          <a:bodyPr>
            <a:normAutofit fontScale="92500" lnSpcReduction="10000"/>
          </a:bodyPr>
          <a:lstStyle/>
          <a:p>
            <a:r>
              <a:rPr lang="nl-NL" dirty="0"/>
              <a:t>P-top: samentrekken van de boezems</a:t>
            </a:r>
          </a:p>
          <a:p>
            <a:r>
              <a:rPr lang="nl-NL" dirty="0"/>
              <a:t>PR-segment: de vertraging van de prikkel in de AV-knoop tussen boezems en kamers</a:t>
            </a:r>
          </a:p>
          <a:p>
            <a:r>
              <a:rPr lang="nl-NL" dirty="0"/>
              <a:t>Q-dal: samentrekken van de scheidingswand tussen de linker- en rechterkamer (het septum)</a:t>
            </a:r>
          </a:p>
          <a:p>
            <a:r>
              <a:rPr lang="nl-NL" dirty="0" err="1"/>
              <a:t>QRS-complex</a:t>
            </a:r>
            <a:r>
              <a:rPr lang="nl-NL" dirty="0"/>
              <a:t>: samentrekken van de hartkamers</a:t>
            </a:r>
          </a:p>
          <a:p>
            <a:r>
              <a:rPr lang="nl-NL" dirty="0"/>
              <a:t>T-top: ontspannen van de hartspier en weer opladen voor de volgende hartslag</a:t>
            </a:r>
          </a:p>
          <a:p>
            <a:r>
              <a:rPr lang="nl-NL" dirty="0"/>
              <a:t>De QT-tijd omvat het samentrekken van de kamers en de rustfase waarin de hartspiercellen zich herstellen.</a:t>
            </a:r>
          </a:p>
          <a:p>
            <a:r>
              <a:rPr lang="nl-NL" dirty="0"/>
              <a:t>Na de T-top begint het hele proces weer opnieuw.</a:t>
            </a:r>
          </a:p>
          <a:p>
            <a:endParaRPr lang="nl-NL" dirty="0"/>
          </a:p>
        </p:txBody>
      </p:sp>
    </p:spTree>
    <p:extLst>
      <p:ext uri="{BB962C8B-B14F-4D97-AF65-F5344CB8AC3E}">
        <p14:creationId xmlns:p14="http://schemas.microsoft.com/office/powerpoint/2010/main" val="64655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C4B1EBA6-FBA2-4BA0-8F13-A15F3CFD77F2}"/>
              </a:ext>
            </a:extLst>
          </p:cNvPr>
          <p:cNvPicPr>
            <a:picLocks noChangeAspect="1"/>
          </p:cNvPicPr>
          <p:nvPr/>
        </p:nvPicPr>
        <p:blipFill>
          <a:blip r:embed="rId2"/>
          <a:stretch>
            <a:fillRect/>
          </a:stretch>
        </p:blipFill>
        <p:spPr>
          <a:xfrm>
            <a:off x="2227205" y="643467"/>
            <a:ext cx="7737589"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0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B7DE083-6A02-4DE3-980B-E7CAC3F05CD2}"/>
              </a:ext>
            </a:extLst>
          </p:cNvPr>
          <p:cNvSpPr>
            <a:spLocks noGrp="1"/>
          </p:cNvSpPr>
          <p:nvPr>
            <p:ph type="title"/>
          </p:nvPr>
        </p:nvSpPr>
        <p:spPr>
          <a:xfrm>
            <a:off x="767289" y="1296537"/>
            <a:ext cx="4220967" cy="1907840"/>
          </a:xfrm>
        </p:spPr>
        <p:txBody>
          <a:bodyPr vert="horz" lIns="91440" tIns="45720" rIns="91440" bIns="45720" rtlCol="0" anchor="b">
            <a:normAutofit/>
          </a:bodyPr>
          <a:lstStyle/>
          <a:p>
            <a:r>
              <a:rPr lang="en-US" sz="4800" dirty="0">
                <a:solidFill>
                  <a:schemeClr val="bg1"/>
                </a:solidFill>
              </a:rPr>
              <a:t>ECG </a:t>
            </a:r>
            <a:r>
              <a:rPr lang="en-US" sz="4800" dirty="0" err="1">
                <a:solidFill>
                  <a:schemeClr val="bg1"/>
                </a:solidFill>
              </a:rPr>
              <a:t>beoordelen</a:t>
            </a:r>
            <a:endParaRPr lang="en-US" sz="4800" dirty="0">
              <a:solidFill>
                <a:schemeClr val="bg1"/>
              </a:solidFill>
            </a:endParaRPr>
          </a:p>
        </p:txBody>
      </p:sp>
      <p:grpSp>
        <p:nvGrpSpPr>
          <p:cNvPr id="19" name="Group 18">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0"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Tijdelijke aanduiding voor inhoud 3">
            <a:extLst>
              <a:ext uri="{FF2B5EF4-FFF2-40B4-BE49-F238E27FC236}">
                <a16:creationId xmlns:a16="http://schemas.microsoft.com/office/drawing/2014/main" id="{2F9E55D1-D829-4539-962F-37DA17F8FE91}"/>
              </a:ext>
            </a:extLst>
          </p:cNvPr>
          <p:cNvPicPr>
            <a:picLocks noGrp="1" noChangeAspect="1"/>
          </p:cNvPicPr>
          <p:nvPr>
            <p:ph idx="1"/>
          </p:nvPr>
        </p:nvPicPr>
        <p:blipFill rotWithShape="1">
          <a:blip r:embed="rId2"/>
          <a:srcRect l="10" r="3788" b="-1"/>
          <a:stretch/>
        </p:blipFill>
        <p:spPr>
          <a:xfrm>
            <a:off x="6704372" y="250280"/>
            <a:ext cx="4847548" cy="2845136"/>
          </a:xfrm>
          <a:prstGeom prst="rect">
            <a:avLst/>
          </a:prstGeom>
        </p:spPr>
      </p:pic>
      <p:sp>
        <p:nvSpPr>
          <p:cNvPr id="5" name="Rechthoek 4">
            <a:extLst>
              <a:ext uri="{FF2B5EF4-FFF2-40B4-BE49-F238E27FC236}">
                <a16:creationId xmlns:a16="http://schemas.microsoft.com/office/drawing/2014/main" id="{98A59221-4756-4AD8-A6FC-A3FC1030565B}"/>
              </a:ext>
            </a:extLst>
          </p:cNvPr>
          <p:cNvSpPr/>
          <p:nvPr/>
        </p:nvSpPr>
        <p:spPr>
          <a:xfrm>
            <a:off x="767290" y="3428999"/>
            <a:ext cx="4075054" cy="2741213"/>
          </a:xfrm>
          <a:prstGeom prst="rect">
            <a:avLst/>
          </a:prstGeom>
        </p:spPr>
        <p:txBody>
          <a:bodyPr vert="horz" lIns="91440" tIns="45720" rIns="91440" bIns="45720" rtlCol="0" anchor="t">
            <a:normAutofit/>
          </a:bodyPr>
          <a:lstStyle/>
          <a:p>
            <a:pPr>
              <a:lnSpc>
                <a:spcPct val="90000"/>
              </a:lnSpc>
              <a:spcAft>
                <a:spcPts val="600"/>
              </a:spcAft>
            </a:pPr>
            <a:r>
              <a:rPr lang="en-US" sz="2400" dirty="0">
                <a:solidFill>
                  <a:schemeClr val="bg1"/>
                </a:solidFill>
              </a:rPr>
              <a:t>In het ECG </a:t>
            </a:r>
            <a:r>
              <a:rPr lang="en-US" sz="2400" dirty="0" err="1">
                <a:solidFill>
                  <a:schemeClr val="bg1"/>
                </a:solidFill>
              </a:rPr>
              <a:t>kan</a:t>
            </a:r>
            <a:r>
              <a:rPr lang="en-US" sz="2400" dirty="0">
                <a:solidFill>
                  <a:schemeClr val="bg1"/>
                </a:solidFill>
              </a:rPr>
              <a:t> de arts </a:t>
            </a:r>
            <a:r>
              <a:rPr lang="en-US" sz="2400" dirty="0" err="1">
                <a:solidFill>
                  <a:schemeClr val="bg1"/>
                </a:solidFill>
              </a:rPr>
              <a:t>bijvoorbeeld</a:t>
            </a:r>
            <a:r>
              <a:rPr lang="en-US" sz="2400" dirty="0">
                <a:solidFill>
                  <a:schemeClr val="bg1"/>
                </a:solidFill>
              </a:rPr>
              <a:t> </a:t>
            </a:r>
            <a:r>
              <a:rPr lang="en-US" sz="2400" dirty="0" err="1">
                <a:solidFill>
                  <a:schemeClr val="bg1"/>
                </a:solidFill>
              </a:rPr>
              <a:t>een</a:t>
            </a:r>
            <a:r>
              <a:rPr lang="en-US" sz="2400" dirty="0">
                <a:solidFill>
                  <a:schemeClr val="bg1"/>
                </a:solidFill>
              </a:rPr>
              <a:t> </a:t>
            </a:r>
            <a:r>
              <a:rPr lang="en-US" sz="2400" dirty="0" err="1">
                <a:solidFill>
                  <a:schemeClr val="bg1"/>
                </a:solidFill>
              </a:rPr>
              <a:t>verhoging</a:t>
            </a:r>
            <a:r>
              <a:rPr lang="en-US" sz="2400" dirty="0">
                <a:solidFill>
                  <a:schemeClr val="bg1"/>
                </a:solidFill>
              </a:rPr>
              <a:t> </a:t>
            </a:r>
            <a:r>
              <a:rPr lang="en-US" sz="2400" dirty="0" err="1">
                <a:solidFill>
                  <a:schemeClr val="bg1"/>
                </a:solidFill>
              </a:rPr>
              <a:t>tussen</a:t>
            </a:r>
            <a:r>
              <a:rPr lang="en-US" sz="2400" dirty="0">
                <a:solidFill>
                  <a:schemeClr val="bg1"/>
                </a:solidFill>
              </a:rPr>
              <a:t> de S-top </a:t>
            </a:r>
            <a:r>
              <a:rPr lang="en-US" sz="2400" dirty="0" err="1">
                <a:solidFill>
                  <a:schemeClr val="bg1"/>
                </a:solidFill>
              </a:rPr>
              <a:t>en</a:t>
            </a:r>
            <a:r>
              <a:rPr lang="en-US" sz="2400" dirty="0">
                <a:solidFill>
                  <a:schemeClr val="bg1"/>
                </a:solidFill>
              </a:rPr>
              <a:t> de T-golf </a:t>
            </a:r>
            <a:r>
              <a:rPr lang="en-US" sz="2400" dirty="0" err="1">
                <a:solidFill>
                  <a:schemeClr val="bg1"/>
                </a:solidFill>
              </a:rPr>
              <a:t>zien</a:t>
            </a:r>
            <a:r>
              <a:rPr lang="en-US" sz="2400" dirty="0">
                <a:solidFill>
                  <a:schemeClr val="bg1"/>
                </a:solidFill>
              </a:rPr>
              <a:t> (ST-</a:t>
            </a:r>
            <a:r>
              <a:rPr lang="en-US" sz="2400" dirty="0" err="1">
                <a:solidFill>
                  <a:schemeClr val="bg1"/>
                </a:solidFill>
              </a:rPr>
              <a:t>elevatie</a:t>
            </a:r>
            <a:r>
              <a:rPr lang="en-US" sz="2400" dirty="0">
                <a:solidFill>
                  <a:schemeClr val="bg1"/>
                </a:solidFill>
              </a:rPr>
              <a:t>). </a:t>
            </a:r>
            <a:r>
              <a:rPr lang="en-US" sz="2400" dirty="0" err="1">
                <a:solidFill>
                  <a:schemeClr val="bg1"/>
                </a:solidFill>
              </a:rPr>
              <a:t>Dit</a:t>
            </a:r>
            <a:r>
              <a:rPr lang="en-US" sz="2400" dirty="0">
                <a:solidFill>
                  <a:schemeClr val="bg1"/>
                </a:solidFill>
              </a:rPr>
              <a:t> </a:t>
            </a:r>
            <a:r>
              <a:rPr lang="en-US" sz="2400" dirty="0" err="1">
                <a:solidFill>
                  <a:schemeClr val="bg1"/>
                </a:solidFill>
              </a:rPr>
              <a:t>kan</a:t>
            </a:r>
            <a:r>
              <a:rPr lang="en-US" sz="2400" dirty="0">
                <a:solidFill>
                  <a:schemeClr val="bg1"/>
                </a:solidFill>
              </a:rPr>
              <a:t> </a:t>
            </a:r>
            <a:r>
              <a:rPr lang="en-US" sz="2400" dirty="0" err="1">
                <a:solidFill>
                  <a:schemeClr val="bg1"/>
                </a:solidFill>
              </a:rPr>
              <a:t>wijzen</a:t>
            </a:r>
            <a:r>
              <a:rPr lang="en-US" sz="2400" dirty="0">
                <a:solidFill>
                  <a:schemeClr val="bg1"/>
                </a:solidFill>
              </a:rPr>
              <a:t> op </a:t>
            </a:r>
            <a:r>
              <a:rPr lang="en-US" sz="2400" dirty="0" err="1">
                <a:solidFill>
                  <a:schemeClr val="bg1"/>
                </a:solidFill>
              </a:rPr>
              <a:t>een</a:t>
            </a:r>
            <a:r>
              <a:rPr lang="en-US" sz="2400" dirty="0">
                <a:solidFill>
                  <a:schemeClr val="bg1"/>
                </a:solidFill>
              </a:rPr>
              <a:t> </a:t>
            </a:r>
            <a:r>
              <a:rPr lang="en-US" sz="2400" dirty="0" err="1">
                <a:solidFill>
                  <a:schemeClr val="bg1"/>
                </a:solidFill>
              </a:rPr>
              <a:t>acuut</a:t>
            </a:r>
            <a:r>
              <a:rPr lang="en-US" sz="2400" dirty="0">
                <a:solidFill>
                  <a:schemeClr val="bg1"/>
                </a:solidFill>
              </a:rPr>
              <a:t> </a:t>
            </a:r>
            <a:r>
              <a:rPr lang="en-US" sz="2400" dirty="0" err="1">
                <a:solidFill>
                  <a:schemeClr val="bg1"/>
                </a:solidFill>
              </a:rPr>
              <a:t>hartinfarct</a:t>
            </a:r>
            <a:r>
              <a:rPr lang="en-US" sz="2400" dirty="0">
                <a:solidFill>
                  <a:schemeClr val="bg1"/>
                </a:solidFill>
              </a:rPr>
              <a:t>.</a:t>
            </a:r>
          </a:p>
        </p:txBody>
      </p:sp>
      <p:pic>
        <p:nvPicPr>
          <p:cNvPr id="6" name="Afbeelding 5">
            <a:extLst>
              <a:ext uri="{FF2B5EF4-FFF2-40B4-BE49-F238E27FC236}">
                <a16:creationId xmlns:a16="http://schemas.microsoft.com/office/drawing/2014/main" id="{3B3F09EA-4FE7-4A30-9955-2CD878981850}"/>
              </a:ext>
            </a:extLst>
          </p:cNvPr>
          <p:cNvPicPr>
            <a:picLocks noChangeAspect="1"/>
          </p:cNvPicPr>
          <p:nvPr/>
        </p:nvPicPr>
        <p:blipFill>
          <a:blip r:embed="rId3"/>
          <a:stretch>
            <a:fillRect/>
          </a:stretch>
        </p:blipFill>
        <p:spPr>
          <a:xfrm>
            <a:off x="6397103" y="3589866"/>
            <a:ext cx="5524533" cy="2845135"/>
          </a:xfrm>
          <a:prstGeom prst="rect">
            <a:avLst/>
          </a:prstGeom>
        </p:spPr>
      </p:pic>
    </p:spTree>
    <p:extLst>
      <p:ext uri="{BB962C8B-B14F-4D97-AF65-F5344CB8AC3E}">
        <p14:creationId xmlns:p14="http://schemas.microsoft.com/office/powerpoint/2010/main" val="386952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23A27-5626-4250-9F1C-2DD55960A7CD}"/>
              </a:ext>
            </a:extLst>
          </p:cNvPr>
          <p:cNvSpPr>
            <a:spLocks noGrp="1"/>
          </p:cNvSpPr>
          <p:nvPr>
            <p:ph type="title"/>
          </p:nvPr>
        </p:nvSpPr>
        <p:spPr/>
        <p:txBody>
          <a:bodyPr>
            <a:normAutofit fontScale="90000"/>
          </a:bodyPr>
          <a:lstStyle/>
          <a:p>
            <a:br>
              <a:rPr lang="nl-NL" sz="4000" dirty="0"/>
            </a:br>
            <a:r>
              <a:rPr lang="nl-NL" dirty="0">
                <a:solidFill>
                  <a:srgbClr val="0070C0"/>
                </a:solidFill>
                <a:latin typeface="+mn-lt"/>
              </a:rPr>
              <a:t>Afwijkingen een hartfilmpje</a:t>
            </a:r>
            <a:br>
              <a:rPr lang="nl-NL" dirty="0"/>
            </a:br>
            <a:endParaRPr lang="nl-NL" dirty="0"/>
          </a:p>
        </p:txBody>
      </p:sp>
      <p:sp>
        <p:nvSpPr>
          <p:cNvPr id="3" name="Tijdelijke aanduiding voor inhoud 2">
            <a:extLst>
              <a:ext uri="{FF2B5EF4-FFF2-40B4-BE49-F238E27FC236}">
                <a16:creationId xmlns:a16="http://schemas.microsoft.com/office/drawing/2014/main" id="{286DDE2B-6FAE-460A-A32E-209E264AD299}"/>
              </a:ext>
            </a:extLst>
          </p:cNvPr>
          <p:cNvSpPr>
            <a:spLocks noGrp="1"/>
          </p:cNvSpPr>
          <p:nvPr>
            <p:ph idx="1"/>
          </p:nvPr>
        </p:nvSpPr>
        <p:spPr/>
        <p:txBody>
          <a:bodyPr>
            <a:normAutofit/>
          </a:bodyPr>
          <a:lstStyle/>
          <a:p>
            <a:pPr marL="0" indent="0">
              <a:buNone/>
            </a:pPr>
            <a:r>
              <a:rPr lang="nl-NL" b="1" dirty="0"/>
              <a:t>Een hartfilmpje geeft een indruk of je hart goed werkt. Zo kan de arts ontdekken:</a:t>
            </a:r>
          </a:p>
          <a:p>
            <a:r>
              <a:rPr lang="nl-NL" dirty="0"/>
              <a:t>je hartritme niet normaal is</a:t>
            </a:r>
          </a:p>
          <a:p>
            <a:r>
              <a:rPr lang="nl-NL" dirty="0"/>
              <a:t>dat je een hartinfarct doormaakt</a:t>
            </a:r>
          </a:p>
          <a:p>
            <a:r>
              <a:rPr lang="nl-NL" dirty="0"/>
              <a:t>je eerder een hartinfarct hebt gehad</a:t>
            </a:r>
          </a:p>
          <a:p>
            <a:r>
              <a:rPr lang="nl-NL" dirty="0"/>
              <a:t>je hart groter is dan normaal</a:t>
            </a:r>
          </a:p>
          <a:p>
            <a:r>
              <a:rPr lang="nl-NL" dirty="0"/>
              <a:t>je hart op dat moment niet voldoende zuurstof krijgt</a:t>
            </a:r>
          </a:p>
          <a:p>
            <a:endParaRPr lang="nl-NL" dirty="0"/>
          </a:p>
        </p:txBody>
      </p:sp>
    </p:spTree>
    <p:extLst>
      <p:ext uri="{BB962C8B-B14F-4D97-AF65-F5344CB8AC3E}">
        <p14:creationId xmlns:p14="http://schemas.microsoft.com/office/powerpoint/2010/main" val="227645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60FAAE-8CBE-4691-9CE4-7B16F1E60384}"/>
              </a:ext>
            </a:extLst>
          </p:cNvPr>
          <p:cNvSpPr>
            <a:spLocks noGrp="1"/>
          </p:cNvSpPr>
          <p:nvPr>
            <p:ph type="title"/>
          </p:nvPr>
        </p:nvSpPr>
        <p:spPr>
          <a:xfrm>
            <a:off x="640080" y="325369"/>
            <a:ext cx="5227320" cy="1274831"/>
          </a:xfrm>
        </p:spPr>
        <p:txBody>
          <a:bodyPr anchor="b">
            <a:normAutofit/>
          </a:bodyPr>
          <a:lstStyle/>
          <a:p>
            <a:br>
              <a:rPr lang="nl-NL" sz="3400" dirty="0"/>
            </a:br>
            <a:r>
              <a:rPr lang="nl-NL" sz="3600" dirty="0">
                <a:solidFill>
                  <a:schemeClr val="accent1"/>
                </a:solidFill>
                <a:latin typeface="+mn-lt"/>
              </a:rPr>
              <a:t>Het maken van een ECG</a:t>
            </a:r>
            <a:endParaRPr lang="nl-NL" sz="3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D9C64FD-EBBA-4652-BECA-998B6497F74F}"/>
              </a:ext>
            </a:extLst>
          </p:cNvPr>
          <p:cNvSpPr>
            <a:spLocks noGrp="1"/>
          </p:cNvSpPr>
          <p:nvPr>
            <p:ph idx="1"/>
          </p:nvPr>
        </p:nvSpPr>
        <p:spPr>
          <a:xfrm>
            <a:off x="640080" y="2872898"/>
            <a:ext cx="4541520" cy="3822541"/>
          </a:xfrm>
        </p:spPr>
        <p:txBody>
          <a:bodyPr>
            <a:normAutofit/>
          </a:bodyPr>
          <a:lstStyle/>
          <a:p>
            <a:pPr marL="0" indent="0">
              <a:buNone/>
            </a:pPr>
            <a:r>
              <a:rPr lang="nl-NL" sz="2400" dirty="0"/>
              <a:t>Er worden 10 elektroden op de huid geplakt. Die elektroden kunnen het elektrische signaal van het hart opvangen. Standaard worden deze elektroden met stickers op de polsen (2), enkels (2) en borst (6) bevestigd. Ze worden met het ECG-apparaat verbonden.</a:t>
            </a:r>
          </a:p>
          <a:p>
            <a:endParaRPr lang="nl-NL" sz="2200" dirty="0"/>
          </a:p>
        </p:txBody>
      </p:sp>
      <p:pic>
        <p:nvPicPr>
          <p:cNvPr id="4" name="Afbeelding 3">
            <a:extLst>
              <a:ext uri="{FF2B5EF4-FFF2-40B4-BE49-F238E27FC236}">
                <a16:creationId xmlns:a16="http://schemas.microsoft.com/office/drawing/2014/main" id="{F52410EB-AEBA-4A16-AB4A-D18B9536B05F}"/>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6119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C0496-CF66-4735-9BAE-95D22AAF5E7D}"/>
              </a:ext>
            </a:extLst>
          </p:cNvPr>
          <p:cNvSpPr>
            <a:spLocks noGrp="1"/>
          </p:cNvSpPr>
          <p:nvPr>
            <p:ph type="title"/>
          </p:nvPr>
        </p:nvSpPr>
        <p:spPr/>
        <p:txBody>
          <a:bodyPr>
            <a:normAutofit/>
          </a:bodyPr>
          <a:lstStyle/>
          <a:p>
            <a:r>
              <a:rPr lang="nl-NL" sz="4000" dirty="0">
                <a:solidFill>
                  <a:srgbClr val="0070C0"/>
                </a:solidFill>
                <a:latin typeface="+mn-lt"/>
              </a:rPr>
              <a:t>Wat ziet een deskundige op een ECG?</a:t>
            </a:r>
          </a:p>
        </p:txBody>
      </p:sp>
      <p:pic>
        <p:nvPicPr>
          <p:cNvPr id="4" name="Tijdelijke aanduiding voor inhoud 3">
            <a:extLst>
              <a:ext uri="{FF2B5EF4-FFF2-40B4-BE49-F238E27FC236}">
                <a16:creationId xmlns:a16="http://schemas.microsoft.com/office/drawing/2014/main" id="{F517E27C-8AA9-4F35-98B5-E105D2E83F8F}"/>
              </a:ext>
            </a:extLst>
          </p:cNvPr>
          <p:cNvPicPr>
            <a:picLocks noGrp="1" noChangeAspect="1"/>
          </p:cNvPicPr>
          <p:nvPr>
            <p:ph idx="1"/>
          </p:nvPr>
        </p:nvPicPr>
        <p:blipFill>
          <a:blip r:embed="rId2"/>
          <a:stretch>
            <a:fillRect/>
          </a:stretch>
        </p:blipFill>
        <p:spPr>
          <a:xfrm>
            <a:off x="167639" y="1585079"/>
            <a:ext cx="6463805" cy="1929266"/>
          </a:xfrm>
          <a:prstGeom prst="rect">
            <a:avLst/>
          </a:prstGeom>
        </p:spPr>
      </p:pic>
      <p:pic>
        <p:nvPicPr>
          <p:cNvPr id="5" name="Afbeelding 4">
            <a:extLst>
              <a:ext uri="{FF2B5EF4-FFF2-40B4-BE49-F238E27FC236}">
                <a16:creationId xmlns:a16="http://schemas.microsoft.com/office/drawing/2014/main" id="{7B267ADD-7D7A-427E-BB76-9BB8B305A301}"/>
              </a:ext>
            </a:extLst>
          </p:cNvPr>
          <p:cNvPicPr>
            <a:picLocks noChangeAspect="1"/>
          </p:cNvPicPr>
          <p:nvPr/>
        </p:nvPicPr>
        <p:blipFill>
          <a:blip r:embed="rId3"/>
          <a:stretch>
            <a:fillRect/>
          </a:stretch>
        </p:blipFill>
        <p:spPr>
          <a:xfrm>
            <a:off x="92805" y="3157073"/>
            <a:ext cx="6463806" cy="1431159"/>
          </a:xfrm>
          <a:prstGeom prst="rect">
            <a:avLst/>
          </a:prstGeom>
        </p:spPr>
      </p:pic>
      <p:pic>
        <p:nvPicPr>
          <p:cNvPr id="6" name="Afbeelding 5">
            <a:extLst>
              <a:ext uri="{FF2B5EF4-FFF2-40B4-BE49-F238E27FC236}">
                <a16:creationId xmlns:a16="http://schemas.microsoft.com/office/drawing/2014/main" id="{C348181E-62B0-43E3-8ADB-F1BCC5E76C06}"/>
              </a:ext>
            </a:extLst>
          </p:cNvPr>
          <p:cNvPicPr>
            <a:picLocks noChangeAspect="1"/>
          </p:cNvPicPr>
          <p:nvPr/>
        </p:nvPicPr>
        <p:blipFill>
          <a:blip r:embed="rId4"/>
          <a:stretch>
            <a:fillRect/>
          </a:stretch>
        </p:blipFill>
        <p:spPr>
          <a:xfrm>
            <a:off x="6218357" y="3012621"/>
            <a:ext cx="5936761" cy="1806219"/>
          </a:xfrm>
          <a:prstGeom prst="rect">
            <a:avLst/>
          </a:prstGeom>
        </p:spPr>
      </p:pic>
      <p:pic>
        <p:nvPicPr>
          <p:cNvPr id="3" name="Afbeelding 2">
            <a:extLst>
              <a:ext uri="{FF2B5EF4-FFF2-40B4-BE49-F238E27FC236}">
                <a16:creationId xmlns:a16="http://schemas.microsoft.com/office/drawing/2014/main" id="{594AF30D-415D-4A2E-90D3-D45ECEB7D058}"/>
              </a:ext>
            </a:extLst>
          </p:cNvPr>
          <p:cNvPicPr>
            <a:picLocks noChangeAspect="1"/>
          </p:cNvPicPr>
          <p:nvPr/>
        </p:nvPicPr>
        <p:blipFill>
          <a:blip r:embed="rId5"/>
          <a:stretch>
            <a:fillRect/>
          </a:stretch>
        </p:blipFill>
        <p:spPr>
          <a:xfrm>
            <a:off x="3576003" y="4909357"/>
            <a:ext cx="5730558" cy="1570494"/>
          </a:xfrm>
          <a:prstGeom prst="rect">
            <a:avLst/>
          </a:prstGeom>
        </p:spPr>
      </p:pic>
    </p:spTree>
    <p:extLst>
      <p:ext uri="{BB962C8B-B14F-4D97-AF65-F5344CB8AC3E}">
        <p14:creationId xmlns:p14="http://schemas.microsoft.com/office/powerpoint/2010/main" val="27081626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1170</Words>
  <Application>Microsoft Office PowerPoint</Application>
  <PresentationFormat>Breedbeeld</PresentationFormat>
  <Paragraphs>92</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PowerPoint-presentatie</vt:lpstr>
      <vt:lpstr> Wat is een hartfilmpje (ECG)? </vt:lpstr>
      <vt:lpstr>Normaal hartfilmpje</vt:lpstr>
      <vt:lpstr>Wat zie je op het ECG?    (zie ook:  https://www.hartwijzer.nl/ecg </vt:lpstr>
      <vt:lpstr>PowerPoint-presentatie</vt:lpstr>
      <vt:lpstr>ECG beoordelen</vt:lpstr>
      <vt:lpstr> Afwijkingen een hartfilmpje </vt:lpstr>
      <vt:lpstr> Het maken van een ECG</vt:lpstr>
      <vt:lpstr>Wat ziet een deskundige op een ECG?</vt:lpstr>
      <vt:lpstr>Storingen</vt:lpstr>
      <vt:lpstr>PowerPoint-presentatie</vt:lpstr>
      <vt:lpstr>Atriumfibrilleren (boezemfibrilleren)</vt:lpstr>
      <vt:lpstr>Boezemfibrilleren</vt:lpstr>
      <vt:lpstr>Ventrikelfibrilleren</vt:lpstr>
      <vt:lpstr>PowerPoint-presentatie</vt:lpstr>
      <vt:lpstr>PowerPoint-presentatie</vt:lpstr>
      <vt:lpstr>PowerPoint-presentatie</vt:lpstr>
      <vt:lpstr>Meer onderzoek nodig?</vt:lpstr>
      <vt:lpstr>PowerPoint-presentatie</vt:lpstr>
      <vt:lpstr> Inspanningsonderzoek (fietstest) </vt:lpstr>
      <vt:lpstr>Meer onderzoek nodig</vt:lpstr>
      <vt:lpstr>Eventrecorder</vt:lpstr>
      <vt:lpstr>Holteronderzoek</vt:lpstr>
      <vt:lpstr> Holterfoon</vt:lpstr>
      <vt:lpstr>Aanvullende info Pacemaker</vt:lpstr>
      <vt:lpstr>Aanvullende info ICD = Implanteerbare Cardioverter – Defibrillator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15</cp:revision>
  <dcterms:created xsi:type="dcterms:W3CDTF">2021-01-21T16:00:54Z</dcterms:created>
  <dcterms:modified xsi:type="dcterms:W3CDTF">2021-01-22T05:24:26Z</dcterms:modified>
</cp:coreProperties>
</file>